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58" y="1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61DD09-2DA2-49D9-852A-A3AA9D828E56}"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BB1881E5-EE6C-4CE4-A450-705DC9582320}">
      <dgm:prSet/>
      <dgm:spPr/>
      <dgm:t>
        <a:bodyPr/>
        <a:lstStyle/>
        <a:p>
          <a:r>
            <a:rPr lang="en-US"/>
            <a:t>Focused on scientific journal articles</a:t>
          </a:r>
        </a:p>
      </dgm:t>
    </dgm:pt>
    <dgm:pt modelId="{C5F97DA6-61F4-4F2C-89A4-0FAD2CE8433F}" type="parTrans" cxnId="{319699CD-F361-4FA6-AEF2-BCD12B7AF02E}">
      <dgm:prSet/>
      <dgm:spPr/>
      <dgm:t>
        <a:bodyPr/>
        <a:lstStyle/>
        <a:p>
          <a:endParaRPr lang="en-US"/>
        </a:p>
      </dgm:t>
    </dgm:pt>
    <dgm:pt modelId="{076E029F-6F59-4BA0-BB0D-4B3F3DF829BB}" type="sibTrans" cxnId="{319699CD-F361-4FA6-AEF2-BCD12B7AF02E}">
      <dgm:prSet/>
      <dgm:spPr/>
      <dgm:t>
        <a:bodyPr/>
        <a:lstStyle/>
        <a:p>
          <a:endParaRPr lang="en-US"/>
        </a:p>
      </dgm:t>
    </dgm:pt>
    <dgm:pt modelId="{DDD6AC70-5233-4DA9-A739-FA746D65B184}">
      <dgm:prSet/>
      <dgm:spPr/>
      <dgm:t>
        <a:bodyPr/>
        <a:lstStyle/>
        <a:p>
          <a:r>
            <a:rPr lang="en-US" dirty="0"/>
            <a:t>In the fields of forest ecology and forestry</a:t>
          </a:r>
        </a:p>
        <a:p>
          <a:r>
            <a:rPr lang="en-US" dirty="0"/>
            <a:t>(for an AP Environmental Science class)</a:t>
          </a:r>
        </a:p>
      </dgm:t>
    </dgm:pt>
    <dgm:pt modelId="{23F6820B-1E97-4C66-9D7E-87B6AAA20A72}" type="parTrans" cxnId="{E4756E7D-26FB-45DF-85BF-188EDAE7C405}">
      <dgm:prSet/>
      <dgm:spPr/>
      <dgm:t>
        <a:bodyPr/>
        <a:lstStyle/>
        <a:p>
          <a:endParaRPr lang="en-US"/>
        </a:p>
      </dgm:t>
    </dgm:pt>
    <dgm:pt modelId="{A36ABE99-194C-4BF1-A3BA-DA89FA9DEC6B}" type="sibTrans" cxnId="{E4756E7D-26FB-45DF-85BF-188EDAE7C405}">
      <dgm:prSet/>
      <dgm:spPr/>
      <dgm:t>
        <a:bodyPr/>
        <a:lstStyle/>
        <a:p>
          <a:endParaRPr lang="en-US"/>
        </a:p>
      </dgm:t>
    </dgm:pt>
    <dgm:pt modelId="{E29E6C3A-F648-4AF7-B8DA-A97D3B6D5384}">
      <dgm:prSet/>
      <dgm:spPr/>
      <dgm:t>
        <a:bodyPr/>
        <a:lstStyle/>
        <a:p>
          <a:r>
            <a:rPr lang="en-US"/>
            <a:t>Questions posed to help students learn where to find specific info</a:t>
          </a:r>
        </a:p>
      </dgm:t>
    </dgm:pt>
    <dgm:pt modelId="{1F6143E5-4357-48F0-A8A1-C4D1135F0D8D}" type="parTrans" cxnId="{0DC203CF-C9DF-4790-93BA-9DF5279924E7}">
      <dgm:prSet/>
      <dgm:spPr/>
      <dgm:t>
        <a:bodyPr/>
        <a:lstStyle/>
        <a:p>
          <a:endParaRPr lang="en-US"/>
        </a:p>
      </dgm:t>
    </dgm:pt>
    <dgm:pt modelId="{4D796197-DA3F-4AF0-8FBC-94337A512351}" type="sibTrans" cxnId="{0DC203CF-C9DF-4790-93BA-9DF5279924E7}">
      <dgm:prSet/>
      <dgm:spPr/>
      <dgm:t>
        <a:bodyPr/>
        <a:lstStyle/>
        <a:p>
          <a:endParaRPr lang="en-US"/>
        </a:p>
      </dgm:t>
    </dgm:pt>
    <dgm:pt modelId="{F33D52DD-75E6-4FEF-8C84-55947BA07B5D}">
      <dgm:prSet/>
      <dgm:spPr/>
      <dgm:t>
        <a:bodyPr/>
        <a:lstStyle/>
        <a:p>
          <a:r>
            <a:rPr lang="en-US"/>
            <a:t>Social information</a:t>
          </a:r>
        </a:p>
      </dgm:t>
    </dgm:pt>
    <dgm:pt modelId="{A87FD846-CB22-4199-8201-95C507982319}" type="parTrans" cxnId="{8DA950D0-1726-49CA-A109-23ADCE72D77C}">
      <dgm:prSet/>
      <dgm:spPr/>
      <dgm:t>
        <a:bodyPr/>
        <a:lstStyle/>
        <a:p>
          <a:endParaRPr lang="en-US"/>
        </a:p>
      </dgm:t>
    </dgm:pt>
    <dgm:pt modelId="{432FED92-FCCF-472C-8ABD-8BCAD2D29798}" type="sibTrans" cxnId="{8DA950D0-1726-49CA-A109-23ADCE72D77C}">
      <dgm:prSet/>
      <dgm:spPr/>
      <dgm:t>
        <a:bodyPr/>
        <a:lstStyle/>
        <a:p>
          <a:endParaRPr lang="en-US"/>
        </a:p>
      </dgm:t>
    </dgm:pt>
    <dgm:pt modelId="{9AD111BB-C5F7-4C23-8E54-8DD3BDCA5BBB}">
      <dgm:prSet/>
      <dgm:spPr/>
      <dgm:t>
        <a:bodyPr/>
        <a:lstStyle/>
        <a:p>
          <a:r>
            <a:rPr lang="en-US"/>
            <a:t>Content information</a:t>
          </a:r>
        </a:p>
      </dgm:t>
    </dgm:pt>
    <dgm:pt modelId="{E2780FD4-C837-48DE-B08F-BE0AB82523A8}" type="parTrans" cxnId="{92CFD5D1-F3EF-4B09-BFF8-E7AC8170E68D}">
      <dgm:prSet/>
      <dgm:spPr/>
      <dgm:t>
        <a:bodyPr/>
        <a:lstStyle/>
        <a:p>
          <a:endParaRPr lang="en-US"/>
        </a:p>
      </dgm:t>
    </dgm:pt>
    <dgm:pt modelId="{40521DAF-854B-4B6E-8B94-6491781F0FA3}" type="sibTrans" cxnId="{92CFD5D1-F3EF-4B09-BFF8-E7AC8170E68D}">
      <dgm:prSet/>
      <dgm:spPr/>
      <dgm:t>
        <a:bodyPr/>
        <a:lstStyle/>
        <a:p>
          <a:endParaRPr lang="en-US"/>
        </a:p>
      </dgm:t>
    </dgm:pt>
    <dgm:pt modelId="{02B181A2-655A-49DE-89A8-689A526F3B16}">
      <dgm:prSet/>
      <dgm:spPr/>
      <dgm:t>
        <a:bodyPr/>
        <a:lstStyle/>
        <a:p>
          <a:r>
            <a:rPr lang="en-US"/>
            <a:t>Helping students determine what kind of paper it is</a:t>
          </a:r>
        </a:p>
      </dgm:t>
    </dgm:pt>
    <dgm:pt modelId="{153D1536-B475-48D4-BFFE-012DD0996D09}" type="parTrans" cxnId="{D7FFC60A-F82F-484F-9808-4A9F60B1A325}">
      <dgm:prSet/>
      <dgm:spPr/>
      <dgm:t>
        <a:bodyPr/>
        <a:lstStyle/>
        <a:p>
          <a:endParaRPr lang="en-US"/>
        </a:p>
      </dgm:t>
    </dgm:pt>
    <dgm:pt modelId="{30AB0ED0-AF07-4EAE-B60C-EA08F461A85F}" type="sibTrans" cxnId="{D7FFC60A-F82F-484F-9808-4A9F60B1A325}">
      <dgm:prSet/>
      <dgm:spPr/>
      <dgm:t>
        <a:bodyPr/>
        <a:lstStyle/>
        <a:p>
          <a:endParaRPr lang="en-US"/>
        </a:p>
      </dgm:t>
    </dgm:pt>
    <dgm:pt modelId="{A7522762-8922-49C3-BB75-F067C48B20E5}">
      <dgm:prSet/>
      <dgm:spPr/>
      <dgm:t>
        <a:bodyPr/>
        <a:lstStyle/>
        <a:p>
          <a:r>
            <a:rPr lang="en-US"/>
            <a:t>Primary research article</a:t>
          </a:r>
        </a:p>
      </dgm:t>
    </dgm:pt>
    <dgm:pt modelId="{3FA1ADEC-C2F5-4C78-909D-7A2AD95D2F03}" type="parTrans" cxnId="{4E2159F2-42CF-4CA7-A0F6-EB2CC1E8755E}">
      <dgm:prSet/>
      <dgm:spPr/>
      <dgm:t>
        <a:bodyPr/>
        <a:lstStyle/>
        <a:p>
          <a:endParaRPr lang="en-US"/>
        </a:p>
      </dgm:t>
    </dgm:pt>
    <dgm:pt modelId="{88D95A19-C828-492E-AD24-1F1CEDBAF7FA}" type="sibTrans" cxnId="{4E2159F2-42CF-4CA7-A0F6-EB2CC1E8755E}">
      <dgm:prSet/>
      <dgm:spPr/>
      <dgm:t>
        <a:bodyPr/>
        <a:lstStyle/>
        <a:p>
          <a:endParaRPr lang="en-US"/>
        </a:p>
      </dgm:t>
    </dgm:pt>
    <dgm:pt modelId="{559AA8E7-EF38-446D-8155-24BC2C366EF6}">
      <dgm:prSet/>
      <dgm:spPr/>
      <dgm:t>
        <a:bodyPr/>
        <a:lstStyle/>
        <a:p>
          <a:r>
            <a:rPr lang="en-US"/>
            <a:t>Meta-analysis</a:t>
          </a:r>
        </a:p>
      </dgm:t>
    </dgm:pt>
    <dgm:pt modelId="{6F4385F1-5456-4A43-9936-A730943DD884}" type="parTrans" cxnId="{365D54A0-6621-4860-BF96-15C0795046CD}">
      <dgm:prSet/>
      <dgm:spPr/>
      <dgm:t>
        <a:bodyPr/>
        <a:lstStyle/>
        <a:p>
          <a:endParaRPr lang="en-US"/>
        </a:p>
      </dgm:t>
    </dgm:pt>
    <dgm:pt modelId="{1CE6BE50-19AA-4D45-92D7-1194DC09ECE1}" type="sibTrans" cxnId="{365D54A0-6621-4860-BF96-15C0795046CD}">
      <dgm:prSet/>
      <dgm:spPr/>
      <dgm:t>
        <a:bodyPr/>
        <a:lstStyle/>
        <a:p>
          <a:endParaRPr lang="en-US"/>
        </a:p>
      </dgm:t>
    </dgm:pt>
    <dgm:pt modelId="{FBB0639F-382A-4F10-BC35-AE16C7D39A3B}">
      <dgm:prSet/>
      <dgm:spPr/>
      <dgm:t>
        <a:bodyPr/>
        <a:lstStyle/>
        <a:p>
          <a:r>
            <a:rPr lang="en-US"/>
            <a:t>Literature review</a:t>
          </a:r>
        </a:p>
      </dgm:t>
    </dgm:pt>
    <dgm:pt modelId="{EDB1AD21-8E5F-4797-9B61-94F0EE14C7AA}" type="parTrans" cxnId="{E2D17975-7C19-41D3-AC01-41C726AB4944}">
      <dgm:prSet/>
      <dgm:spPr/>
      <dgm:t>
        <a:bodyPr/>
        <a:lstStyle/>
        <a:p>
          <a:endParaRPr lang="en-US"/>
        </a:p>
      </dgm:t>
    </dgm:pt>
    <dgm:pt modelId="{B77F924F-FA3D-4510-8249-90B86485C1A6}" type="sibTrans" cxnId="{E2D17975-7C19-41D3-AC01-41C726AB4944}">
      <dgm:prSet/>
      <dgm:spPr/>
      <dgm:t>
        <a:bodyPr/>
        <a:lstStyle/>
        <a:p>
          <a:endParaRPr lang="en-US"/>
        </a:p>
      </dgm:t>
    </dgm:pt>
    <dgm:pt modelId="{74A85804-2144-43D6-B44A-A7542BC4ABE6}" type="pres">
      <dgm:prSet presAssocID="{8161DD09-2DA2-49D9-852A-A3AA9D828E56}" presName="root" presStyleCnt="0">
        <dgm:presLayoutVars>
          <dgm:dir/>
          <dgm:resizeHandles val="exact"/>
        </dgm:presLayoutVars>
      </dgm:prSet>
      <dgm:spPr/>
    </dgm:pt>
    <dgm:pt modelId="{299BDF56-4408-4F01-9388-F830A67C6C07}" type="pres">
      <dgm:prSet presAssocID="{BB1881E5-EE6C-4CE4-A450-705DC9582320}" presName="compNode" presStyleCnt="0"/>
      <dgm:spPr/>
    </dgm:pt>
    <dgm:pt modelId="{81D70D79-3E5A-405D-88FF-19BFFD5F4C28}" type="pres">
      <dgm:prSet presAssocID="{BB1881E5-EE6C-4CE4-A450-705DC9582320}" presName="bgRect" presStyleLbl="bgShp" presStyleIdx="0" presStyleCnt="4"/>
      <dgm:spPr/>
    </dgm:pt>
    <dgm:pt modelId="{1034EE40-78CF-4C03-8742-91054F96B0AE}" type="pres">
      <dgm:prSet presAssocID="{BB1881E5-EE6C-4CE4-A450-705DC9582320}"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oks"/>
        </a:ext>
      </dgm:extLst>
    </dgm:pt>
    <dgm:pt modelId="{BA4DA0FB-E772-476D-A5F1-0D0DD435C9E0}" type="pres">
      <dgm:prSet presAssocID="{BB1881E5-EE6C-4CE4-A450-705DC9582320}" presName="spaceRect" presStyleCnt="0"/>
      <dgm:spPr/>
    </dgm:pt>
    <dgm:pt modelId="{2D830FDD-DABE-49F2-BE45-4A17E2101C83}" type="pres">
      <dgm:prSet presAssocID="{BB1881E5-EE6C-4CE4-A450-705DC9582320}" presName="parTx" presStyleLbl="revTx" presStyleIdx="0" presStyleCnt="6">
        <dgm:presLayoutVars>
          <dgm:chMax val="0"/>
          <dgm:chPref val="0"/>
        </dgm:presLayoutVars>
      </dgm:prSet>
      <dgm:spPr/>
    </dgm:pt>
    <dgm:pt modelId="{8F59CEED-C9F6-4D1A-BAC7-540D68D390CE}" type="pres">
      <dgm:prSet presAssocID="{076E029F-6F59-4BA0-BB0D-4B3F3DF829BB}" presName="sibTrans" presStyleCnt="0"/>
      <dgm:spPr/>
    </dgm:pt>
    <dgm:pt modelId="{3017B357-1E03-4134-9AE3-387F3C66F8A3}" type="pres">
      <dgm:prSet presAssocID="{DDD6AC70-5233-4DA9-A739-FA746D65B184}" presName="compNode" presStyleCnt="0"/>
      <dgm:spPr/>
    </dgm:pt>
    <dgm:pt modelId="{5DB2307B-F899-4806-85E4-102EF5C9532F}" type="pres">
      <dgm:prSet presAssocID="{DDD6AC70-5233-4DA9-A739-FA746D65B184}" presName="bgRect" presStyleLbl="bgShp" presStyleIdx="1" presStyleCnt="4"/>
      <dgm:spPr/>
    </dgm:pt>
    <dgm:pt modelId="{CC7B66DA-37B9-4A25-BBBB-C41359BA340B}" type="pres">
      <dgm:prSet presAssocID="{DDD6AC70-5233-4DA9-A739-FA746D65B184}"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eciduous tree"/>
        </a:ext>
      </dgm:extLst>
    </dgm:pt>
    <dgm:pt modelId="{955EB152-2B15-41FC-B71E-BBFFD94E1CF3}" type="pres">
      <dgm:prSet presAssocID="{DDD6AC70-5233-4DA9-A739-FA746D65B184}" presName="spaceRect" presStyleCnt="0"/>
      <dgm:spPr/>
    </dgm:pt>
    <dgm:pt modelId="{9BF61D60-515A-430C-AE0C-5225F6B4D64F}" type="pres">
      <dgm:prSet presAssocID="{DDD6AC70-5233-4DA9-A739-FA746D65B184}" presName="parTx" presStyleLbl="revTx" presStyleIdx="1" presStyleCnt="6">
        <dgm:presLayoutVars>
          <dgm:chMax val="0"/>
          <dgm:chPref val="0"/>
        </dgm:presLayoutVars>
      </dgm:prSet>
      <dgm:spPr/>
    </dgm:pt>
    <dgm:pt modelId="{3A6F6D57-26EE-4852-B6DF-7BA36BCAA9AC}" type="pres">
      <dgm:prSet presAssocID="{A36ABE99-194C-4BF1-A3BA-DA89FA9DEC6B}" presName="sibTrans" presStyleCnt="0"/>
      <dgm:spPr/>
    </dgm:pt>
    <dgm:pt modelId="{060C7AF3-C4F5-411A-96C6-629D93E0BC38}" type="pres">
      <dgm:prSet presAssocID="{E29E6C3A-F648-4AF7-B8DA-A97D3B6D5384}" presName="compNode" presStyleCnt="0"/>
      <dgm:spPr/>
    </dgm:pt>
    <dgm:pt modelId="{7B564B09-1EE8-48A3-B719-CCEC24E707A9}" type="pres">
      <dgm:prSet presAssocID="{E29E6C3A-F648-4AF7-B8DA-A97D3B6D5384}" presName="bgRect" presStyleLbl="bgShp" presStyleIdx="2" presStyleCnt="4"/>
      <dgm:spPr/>
    </dgm:pt>
    <dgm:pt modelId="{221782B2-5CAF-4680-8643-860F30ACCE09}" type="pres">
      <dgm:prSet presAssocID="{E29E6C3A-F648-4AF7-B8DA-A97D3B6D5384}"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Questions"/>
        </a:ext>
      </dgm:extLst>
    </dgm:pt>
    <dgm:pt modelId="{422EAA3E-5433-4EB4-AED4-1E6E930F55C8}" type="pres">
      <dgm:prSet presAssocID="{E29E6C3A-F648-4AF7-B8DA-A97D3B6D5384}" presName="spaceRect" presStyleCnt="0"/>
      <dgm:spPr/>
    </dgm:pt>
    <dgm:pt modelId="{0478DABF-A3CB-46A4-B0AE-5E93FEB07919}" type="pres">
      <dgm:prSet presAssocID="{E29E6C3A-F648-4AF7-B8DA-A97D3B6D5384}" presName="parTx" presStyleLbl="revTx" presStyleIdx="2" presStyleCnt="6">
        <dgm:presLayoutVars>
          <dgm:chMax val="0"/>
          <dgm:chPref val="0"/>
        </dgm:presLayoutVars>
      </dgm:prSet>
      <dgm:spPr/>
    </dgm:pt>
    <dgm:pt modelId="{A758313A-4194-44A5-8339-C28582B816A0}" type="pres">
      <dgm:prSet presAssocID="{E29E6C3A-F648-4AF7-B8DA-A97D3B6D5384}" presName="desTx" presStyleLbl="revTx" presStyleIdx="3" presStyleCnt="6">
        <dgm:presLayoutVars/>
      </dgm:prSet>
      <dgm:spPr/>
    </dgm:pt>
    <dgm:pt modelId="{E5FD064D-E7F3-476F-ACBD-196AA8425FEF}" type="pres">
      <dgm:prSet presAssocID="{4D796197-DA3F-4AF0-8FBC-94337A512351}" presName="sibTrans" presStyleCnt="0"/>
      <dgm:spPr/>
    </dgm:pt>
    <dgm:pt modelId="{13AFB1B8-F545-4C68-B43D-EC895D393BB6}" type="pres">
      <dgm:prSet presAssocID="{02B181A2-655A-49DE-89A8-689A526F3B16}" presName="compNode" presStyleCnt="0"/>
      <dgm:spPr/>
    </dgm:pt>
    <dgm:pt modelId="{D6D78F95-B8C2-4FAD-AC94-F5B5FEEE939B}" type="pres">
      <dgm:prSet presAssocID="{02B181A2-655A-49DE-89A8-689A526F3B16}" presName="bgRect" presStyleLbl="bgShp" presStyleIdx="3" presStyleCnt="4"/>
      <dgm:spPr/>
    </dgm:pt>
    <dgm:pt modelId="{B52F9D27-AFCA-4D16-8C91-D7EC67FFF032}" type="pres">
      <dgm:prSet presAssocID="{02B181A2-655A-49DE-89A8-689A526F3B16}"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Open Book"/>
        </a:ext>
      </dgm:extLst>
    </dgm:pt>
    <dgm:pt modelId="{DAFD69E5-1261-4B30-874B-8E12394DB9A2}" type="pres">
      <dgm:prSet presAssocID="{02B181A2-655A-49DE-89A8-689A526F3B16}" presName="spaceRect" presStyleCnt="0"/>
      <dgm:spPr/>
    </dgm:pt>
    <dgm:pt modelId="{59FAE916-606D-4B4B-AEA0-44D059B607A4}" type="pres">
      <dgm:prSet presAssocID="{02B181A2-655A-49DE-89A8-689A526F3B16}" presName="parTx" presStyleLbl="revTx" presStyleIdx="4" presStyleCnt="6">
        <dgm:presLayoutVars>
          <dgm:chMax val="0"/>
          <dgm:chPref val="0"/>
        </dgm:presLayoutVars>
      </dgm:prSet>
      <dgm:spPr/>
    </dgm:pt>
    <dgm:pt modelId="{FF48A841-ED40-4236-86A6-9EFDB8A606CD}" type="pres">
      <dgm:prSet presAssocID="{02B181A2-655A-49DE-89A8-689A526F3B16}" presName="desTx" presStyleLbl="revTx" presStyleIdx="5" presStyleCnt="6">
        <dgm:presLayoutVars/>
      </dgm:prSet>
      <dgm:spPr/>
    </dgm:pt>
  </dgm:ptLst>
  <dgm:cxnLst>
    <dgm:cxn modelId="{4532C900-D8FD-4924-AD17-05F396BAA655}" type="presOf" srcId="{F33D52DD-75E6-4FEF-8C84-55947BA07B5D}" destId="{A758313A-4194-44A5-8339-C28582B816A0}" srcOrd="0" destOrd="0" presId="urn:microsoft.com/office/officeart/2018/2/layout/IconVerticalSolidList"/>
    <dgm:cxn modelId="{D7FFC60A-F82F-484F-9808-4A9F60B1A325}" srcId="{8161DD09-2DA2-49D9-852A-A3AA9D828E56}" destId="{02B181A2-655A-49DE-89A8-689A526F3B16}" srcOrd="3" destOrd="0" parTransId="{153D1536-B475-48D4-BFFE-012DD0996D09}" sibTransId="{30AB0ED0-AF07-4EAE-B60C-EA08F461A85F}"/>
    <dgm:cxn modelId="{22F4D169-BF5F-47A7-9868-604C601E778E}" type="presOf" srcId="{FBB0639F-382A-4F10-BC35-AE16C7D39A3B}" destId="{FF48A841-ED40-4236-86A6-9EFDB8A606CD}" srcOrd="0" destOrd="2" presId="urn:microsoft.com/office/officeart/2018/2/layout/IconVerticalSolidList"/>
    <dgm:cxn modelId="{4C761974-A11C-454F-9B08-3B93BD1157F8}" type="presOf" srcId="{559AA8E7-EF38-446D-8155-24BC2C366EF6}" destId="{FF48A841-ED40-4236-86A6-9EFDB8A606CD}" srcOrd="0" destOrd="1" presId="urn:microsoft.com/office/officeart/2018/2/layout/IconVerticalSolidList"/>
    <dgm:cxn modelId="{09812E74-8A16-4D23-9C69-99806352D893}" type="presOf" srcId="{A7522762-8922-49C3-BB75-F067C48B20E5}" destId="{FF48A841-ED40-4236-86A6-9EFDB8A606CD}" srcOrd="0" destOrd="0" presId="urn:microsoft.com/office/officeart/2018/2/layout/IconVerticalSolidList"/>
    <dgm:cxn modelId="{20F03D74-9300-4086-A045-DC5A35927C90}" type="presOf" srcId="{8161DD09-2DA2-49D9-852A-A3AA9D828E56}" destId="{74A85804-2144-43D6-B44A-A7542BC4ABE6}" srcOrd="0" destOrd="0" presId="urn:microsoft.com/office/officeart/2018/2/layout/IconVerticalSolidList"/>
    <dgm:cxn modelId="{E2D17975-7C19-41D3-AC01-41C726AB4944}" srcId="{02B181A2-655A-49DE-89A8-689A526F3B16}" destId="{FBB0639F-382A-4F10-BC35-AE16C7D39A3B}" srcOrd="2" destOrd="0" parTransId="{EDB1AD21-8E5F-4797-9B61-94F0EE14C7AA}" sibTransId="{B77F924F-FA3D-4510-8249-90B86485C1A6}"/>
    <dgm:cxn modelId="{8C38F575-97B2-4231-8501-8AA2962A8872}" type="presOf" srcId="{DDD6AC70-5233-4DA9-A739-FA746D65B184}" destId="{9BF61D60-515A-430C-AE0C-5225F6B4D64F}" srcOrd="0" destOrd="0" presId="urn:microsoft.com/office/officeart/2018/2/layout/IconVerticalSolidList"/>
    <dgm:cxn modelId="{E4756E7D-26FB-45DF-85BF-188EDAE7C405}" srcId="{8161DD09-2DA2-49D9-852A-A3AA9D828E56}" destId="{DDD6AC70-5233-4DA9-A739-FA746D65B184}" srcOrd="1" destOrd="0" parTransId="{23F6820B-1E97-4C66-9D7E-87B6AAA20A72}" sibTransId="{A36ABE99-194C-4BF1-A3BA-DA89FA9DEC6B}"/>
    <dgm:cxn modelId="{7A637F7F-EC6D-4D66-8B4D-6B100478D119}" type="presOf" srcId="{9AD111BB-C5F7-4C23-8E54-8DD3BDCA5BBB}" destId="{A758313A-4194-44A5-8339-C28582B816A0}" srcOrd="0" destOrd="1" presId="urn:microsoft.com/office/officeart/2018/2/layout/IconVerticalSolidList"/>
    <dgm:cxn modelId="{365D54A0-6621-4860-BF96-15C0795046CD}" srcId="{02B181A2-655A-49DE-89A8-689A526F3B16}" destId="{559AA8E7-EF38-446D-8155-24BC2C366EF6}" srcOrd="1" destOrd="0" parTransId="{6F4385F1-5456-4A43-9936-A730943DD884}" sibTransId="{1CE6BE50-19AA-4D45-92D7-1194DC09ECE1}"/>
    <dgm:cxn modelId="{A9A84EB6-06FD-4FFA-A64D-2A0B1A90D7FB}" type="presOf" srcId="{02B181A2-655A-49DE-89A8-689A526F3B16}" destId="{59FAE916-606D-4B4B-AEA0-44D059B607A4}" srcOrd="0" destOrd="0" presId="urn:microsoft.com/office/officeart/2018/2/layout/IconVerticalSolidList"/>
    <dgm:cxn modelId="{0EE906CC-1A15-4D04-AC5B-76173A7E68FA}" type="presOf" srcId="{BB1881E5-EE6C-4CE4-A450-705DC9582320}" destId="{2D830FDD-DABE-49F2-BE45-4A17E2101C83}" srcOrd="0" destOrd="0" presId="urn:microsoft.com/office/officeart/2018/2/layout/IconVerticalSolidList"/>
    <dgm:cxn modelId="{319699CD-F361-4FA6-AEF2-BCD12B7AF02E}" srcId="{8161DD09-2DA2-49D9-852A-A3AA9D828E56}" destId="{BB1881E5-EE6C-4CE4-A450-705DC9582320}" srcOrd="0" destOrd="0" parTransId="{C5F97DA6-61F4-4F2C-89A4-0FAD2CE8433F}" sibTransId="{076E029F-6F59-4BA0-BB0D-4B3F3DF829BB}"/>
    <dgm:cxn modelId="{0DC203CF-C9DF-4790-93BA-9DF5279924E7}" srcId="{8161DD09-2DA2-49D9-852A-A3AA9D828E56}" destId="{E29E6C3A-F648-4AF7-B8DA-A97D3B6D5384}" srcOrd="2" destOrd="0" parTransId="{1F6143E5-4357-48F0-A8A1-C4D1135F0D8D}" sibTransId="{4D796197-DA3F-4AF0-8FBC-94337A512351}"/>
    <dgm:cxn modelId="{8DA950D0-1726-49CA-A109-23ADCE72D77C}" srcId="{E29E6C3A-F648-4AF7-B8DA-A97D3B6D5384}" destId="{F33D52DD-75E6-4FEF-8C84-55947BA07B5D}" srcOrd="0" destOrd="0" parTransId="{A87FD846-CB22-4199-8201-95C507982319}" sibTransId="{432FED92-FCCF-472C-8ABD-8BCAD2D29798}"/>
    <dgm:cxn modelId="{92CFD5D1-F3EF-4B09-BFF8-E7AC8170E68D}" srcId="{E29E6C3A-F648-4AF7-B8DA-A97D3B6D5384}" destId="{9AD111BB-C5F7-4C23-8E54-8DD3BDCA5BBB}" srcOrd="1" destOrd="0" parTransId="{E2780FD4-C837-48DE-B08F-BE0AB82523A8}" sibTransId="{40521DAF-854B-4B6E-8B94-6491781F0FA3}"/>
    <dgm:cxn modelId="{020C88E5-BC55-4A37-9BCF-A1A00036EE1D}" type="presOf" srcId="{E29E6C3A-F648-4AF7-B8DA-A97D3B6D5384}" destId="{0478DABF-A3CB-46A4-B0AE-5E93FEB07919}" srcOrd="0" destOrd="0" presId="urn:microsoft.com/office/officeart/2018/2/layout/IconVerticalSolidList"/>
    <dgm:cxn modelId="{4E2159F2-42CF-4CA7-A0F6-EB2CC1E8755E}" srcId="{02B181A2-655A-49DE-89A8-689A526F3B16}" destId="{A7522762-8922-49C3-BB75-F067C48B20E5}" srcOrd="0" destOrd="0" parTransId="{3FA1ADEC-C2F5-4C78-909D-7A2AD95D2F03}" sibTransId="{88D95A19-C828-492E-AD24-1F1CEDBAF7FA}"/>
    <dgm:cxn modelId="{860F34E1-471E-417E-A245-403A6E07592C}" type="presParOf" srcId="{74A85804-2144-43D6-B44A-A7542BC4ABE6}" destId="{299BDF56-4408-4F01-9388-F830A67C6C07}" srcOrd="0" destOrd="0" presId="urn:microsoft.com/office/officeart/2018/2/layout/IconVerticalSolidList"/>
    <dgm:cxn modelId="{3DC0742D-1669-4B42-A7F9-E243E2D6AE6B}" type="presParOf" srcId="{299BDF56-4408-4F01-9388-F830A67C6C07}" destId="{81D70D79-3E5A-405D-88FF-19BFFD5F4C28}" srcOrd="0" destOrd="0" presId="urn:microsoft.com/office/officeart/2018/2/layout/IconVerticalSolidList"/>
    <dgm:cxn modelId="{405481E9-58C2-49E4-B593-34AF32B849A3}" type="presParOf" srcId="{299BDF56-4408-4F01-9388-F830A67C6C07}" destId="{1034EE40-78CF-4C03-8742-91054F96B0AE}" srcOrd="1" destOrd="0" presId="urn:microsoft.com/office/officeart/2018/2/layout/IconVerticalSolidList"/>
    <dgm:cxn modelId="{053395A4-252F-435F-9C00-164283A1FA4A}" type="presParOf" srcId="{299BDF56-4408-4F01-9388-F830A67C6C07}" destId="{BA4DA0FB-E772-476D-A5F1-0D0DD435C9E0}" srcOrd="2" destOrd="0" presId="urn:microsoft.com/office/officeart/2018/2/layout/IconVerticalSolidList"/>
    <dgm:cxn modelId="{5C330235-C7EC-4A30-932C-5543531383DE}" type="presParOf" srcId="{299BDF56-4408-4F01-9388-F830A67C6C07}" destId="{2D830FDD-DABE-49F2-BE45-4A17E2101C83}" srcOrd="3" destOrd="0" presId="urn:microsoft.com/office/officeart/2018/2/layout/IconVerticalSolidList"/>
    <dgm:cxn modelId="{C3E41535-5AA8-4C2B-BBDB-CD6EF090E5B2}" type="presParOf" srcId="{74A85804-2144-43D6-B44A-A7542BC4ABE6}" destId="{8F59CEED-C9F6-4D1A-BAC7-540D68D390CE}" srcOrd="1" destOrd="0" presId="urn:microsoft.com/office/officeart/2018/2/layout/IconVerticalSolidList"/>
    <dgm:cxn modelId="{BA0E2EDB-3EFB-4865-B781-7819C4C2DC38}" type="presParOf" srcId="{74A85804-2144-43D6-B44A-A7542BC4ABE6}" destId="{3017B357-1E03-4134-9AE3-387F3C66F8A3}" srcOrd="2" destOrd="0" presId="urn:microsoft.com/office/officeart/2018/2/layout/IconVerticalSolidList"/>
    <dgm:cxn modelId="{D53BE8F5-8F1F-4AD7-9C4C-8FC6EF967C23}" type="presParOf" srcId="{3017B357-1E03-4134-9AE3-387F3C66F8A3}" destId="{5DB2307B-F899-4806-85E4-102EF5C9532F}" srcOrd="0" destOrd="0" presId="urn:microsoft.com/office/officeart/2018/2/layout/IconVerticalSolidList"/>
    <dgm:cxn modelId="{226FE6D6-0A76-4F29-982B-45CCB2176AA6}" type="presParOf" srcId="{3017B357-1E03-4134-9AE3-387F3C66F8A3}" destId="{CC7B66DA-37B9-4A25-BBBB-C41359BA340B}" srcOrd="1" destOrd="0" presId="urn:microsoft.com/office/officeart/2018/2/layout/IconVerticalSolidList"/>
    <dgm:cxn modelId="{CDD52225-FD3E-43FB-8C0B-D4DC7712C04A}" type="presParOf" srcId="{3017B357-1E03-4134-9AE3-387F3C66F8A3}" destId="{955EB152-2B15-41FC-B71E-BBFFD94E1CF3}" srcOrd="2" destOrd="0" presId="urn:microsoft.com/office/officeart/2018/2/layout/IconVerticalSolidList"/>
    <dgm:cxn modelId="{DAF27075-A693-4307-96DA-F56E843B27E9}" type="presParOf" srcId="{3017B357-1E03-4134-9AE3-387F3C66F8A3}" destId="{9BF61D60-515A-430C-AE0C-5225F6B4D64F}" srcOrd="3" destOrd="0" presId="urn:microsoft.com/office/officeart/2018/2/layout/IconVerticalSolidList"/>
    <dgm:cxn modelId="{5BB7A689-3A1F-4BFC-B150-421F7AF4253F}" type="presParOf" srcId="{74A85804-2144-43D6-B44A-A7542BC4ABE6}" destId="{3A6F6D57-26EE-4852-B6DF-7BA36BCAA9AC}" srcOrd="3" destOrd="0" presId="urn:microsoft.com/office/officeart/2018/2/layout/IconVerticalSolidList"/>
    <dgm:cxn modelId="{888FE26A-606F-446B-B777-A58434D12D57}" type="presParOf" srcId="{74A85804-2144-43D6-B44A-A7542BC4ABE6}" destId="{060C7AF3-C4F5-411A-96C6-629D93E0BC38}" srcOrd="4" destOrd="0" presId="urn:microsoft.com/office/officeart/2018/2/layout/IconVerticalSolidList"/>
    <dgm:cxn modelId="{44FBF693-3CCE-4478-8BA2-B861BCFF5C2F}" type="presParOf" srcId="{060C7AF3-C4F5-411A-96C6-629D93E0BC38}" destId="{7B564B09-1EE8-48A3-B719-CCEC24E707A9}" srcOrd="0" destOrd="0" presId="urn:microsoft.com/office/officeart/2018/2/layout/IconVerticalSolidList"/>
    <dgm:cxn modelId="{2DA285C1-AE93-47E5-804A-B46C4051E2C1}" type="presParOf" srcId="{060C7AF3-C4F5-411A-96C6-629D93E0BC38}" destId="{221782B2-5CAF-4680-8643-860F30ACCE09}" srcOrd="1" destOrd="0" presId="urn:microsoft.com/office/officeart/2018/2/layout/IconVerticalSolidList"/>
    <dgm:cxn modelId="{CC8613AD-A356-4D67-A9F2-995E30535CB1}" type="presParOf" srcId="{060C7AF3-C4F5-411A-96C6-629D93E0BC38}" destId="{422EAA3E-5433-4EB4-AED4-1E6E930F55C8}" srcOrd="2" destOrd="0" presId="urn:microsoft.com/office/officeart/2018/2/layout/IconVerticalSolidList"/>
    <dgm:cxn modelId="{726DA1D1-9000-4A94-A289-DEC9A6AE599B}" type="presParOf" srcId="{060C7AF3-C4F5-411A-96C6-629D93E0BC38}" destId="{0478DABF-A3CB-46A4-B0AE-5E93FEB07919}" srcOrd="3" destOrd="0" presId="urn:microsoft.com/office/officeart/2018/2/layout/IconVerticalSolidList"/>
    <dgm:cxn modelId="{FDCC090B-464D-464A-9FB8-D77AF3824FD2}" type="presParOf" srcId="{060C7AF3-C4F5-411A-96C6-629D93E0BC38}" destId="{A758313A-4194-44A5-8339-C28582B816A0}" srcOrd="4" destOrd="0" presId="urn:microsoft.com/office/officeart/2018/2/layout/IconVerticalSolidList"/>
    <dgm:cxn modelId="{F1D20795-ED6A-4EE3-97C8-E1561E0A1EF3}" type="presParOf" srcId="{74A85804-2144-43D6-B44A-A7542BC4ABE6}" destId="{E5FD064D-E7F3-476F-ACBD-196AA8425FEF}" srcOrd="5" destOrd="0" presId="urn:microsoft.com/office/officeart/2018/2/layout/IconVerticalSolidList"/>
    <dgm:cxn modelId="{20483062-94DE-49A4-8A11-6DE3EDBEF127}" type="presParOf" srcId="{74A85804-2144-43D6-B44A-A7542BC4ABE6}" destId="{13AFB1B8-F545-4C68-B43D-EC895D393BB6}" srcOrd="6" destOrd="0" presId="urn:microsoft.com/office/officeart/2018/2/layout/IconVerticalSolidList"/>
    <dgm:cxn modelId="{94460B2D-0FDA-49AF-818C-08DE75F5680B}" type="presParOf" srcId="{13AFB1B8-F545-4C68-B43D-EC895D393BB6}" destId="{D6D78F95-B8C2-4FAD-AC94-F5B5FEEE939B}" srcOrd="0" destOrd="0" presId="urn:microsoft.com/office/officeart/2018/2/layout/IconVerticalSolidList"/>
    <dgm:cxn modelId="{C496DFBE-62A2-450E-BA39-AF935E15570D}" type="presParOf" srcId="{13AFB1B8-F545-4C68-B43D-EC895D393BB6}" destId="{B52F9D27-AFCA-4D16-8C91-D7EC67FFF032}" srcOrd="1" destOrd="0" presId="urn:microsoft.com/office/officeart/2018/2/layout/IconVerticalSolidList"/>
    <dgm:cxn modelId="{AA811670-49AD-4352-87FC-349B29093008}" type="presParOf" srcId="{13AFB1B8-F545-4C68-B43D-EC895D393BB6}" destId="{DAFD69E5-1261-4B30-874B-8E12394DB9A2}" srcOrd="2" destOrd="0" presId="urn:microsoft.com/office/officeart/2018/2/layout/IconVerticalSolidList"/>
    <dgm:cxn modelId="{5FD69982-546B-4CFE-AF5F-8AE02CBF2ED9}" type="presParOf" srcId="{13AFB1B8-F545-4C68-B43D-EC895D393BB6}" destId="{59FAE916-606D-4B4B-AEA0-44D059B607A4}" srcOrd="3" destOrd="0" presId="urn:microsoft.com/office/officeart/2018/2/layout/IconVerticalSolidList"/>
    <dgm:cxn modelId="{32DB279A-CCCD-4247-896C-46B326A78EE9}" type="presParOf" srcId="{13AFB1B8-F545-4C68-B43D-EC895D393BB6}" destId="{FF48A841-ED40-4236-86A6-9EFDB8A606CD}"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D70D79-3E5A-405D-88FF-19BFFD5F4C28}">
      <dsp:nvSpPr>
        <dsp:cNvPr id="0" name=""/>
        <dsp:cNvSpPr/>
      </dsp:nvSpPr>
      <dsp:spPr>
        <a:xfrm>
          <a:off x="0" y="2439"/>
          <a:ext cx="6301601" cy="123661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034EE40-78CF-4C03-8742-91054F96B0AE}">
      <dsp:nvSpPr>
        <dsp:cNvPr id="0" name=""/>
        <dsp:cNvSpPr/>
      </dsp:nvSpPr>
      <dsp:spPr>
        <a:xfrm>
          <a:off x="374076" y="280678"/>
          <a:ext cx="680139" cy="68013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D830FDD-DABE-49F2-BE45-4A17E2101C83}">
      <dsp:nvSpPr>
        <dsp:cNvPr id="0" name=""/>
        <dsp:cNvSpPr/>
      </dsp:nvSpPr>
      <dsp:spPr>
        <a:xfrm>
          <a:off x="1428292" y="2439"/>
          <a:ext cx="4873308" cy="12366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0875" tIns="130875" rIns="130875" bIns="130875" numCol="1" spcCol="1270" anchor="ctr" anchorCtr="0">
          <a:noAutofit/>
        </a:bodyPr>
        <a:lstStyle/>
        <a:p>
          <a:pPr marL="0" lvl="0" indent="0" algn="l" defTabSz="889000">
            <a:lnSpc>
              <a:spcPct val="90000"/>
            </a:lnSpc>
            <a:spcBef>
              <a:spcPct val="0"/>
            </a:spcBef>
            <a:spcAft>
              <a:spcPct val="35000"/>
            </a:spcAft>
            <a:buNone/>
          </a:pPr>
          <a:r>
            <a:rPr lang="en-US" sz="2000" kern="1200"/>
            <a:t>Focused on scientific journal articles</a:t>
          </a:r>
        </a:p>
      </dsp:txBody>
      <dsp:txXfrm>
        <a:off x="1428292" y="2439"/>
        <a:ext cx="4873308" cy="1236616"/>
      </dsp:txXfrm>
    </dsp:sp>
    <dsp:sp modelId="{5DB2307B-F899-4806-85E4-102EF5C9532F}">
      <dsp:nvSpPr>
        <dsp:cNvPr id="0" name=""/>
        <dsp:cNvSpPr/>
      </dsp:nvSpPr>
      <dsp:spPr>
        <a:xfrm>
          <a:off x="0" y="1548210"/>
          <a:ext cx="6301601" cy="123661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C7B66DA-37B9-4A25-BBBB-C41359BA340B}">
      <dsp:nvSpPr>
        <dsp:cNvPr id="0" name=""/>
        <dsp:cNvSpPr/>
      </dsp:nvSpPr>
      <dsp:spPr>
        <a:xfrm>
          <a:off x="374076" y="1826449"/>
          <a:ext cx="680139" cy="68013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BF61D60-515A-430C-AE0C-5225F6B4D64F}">
      <dsp:nvSpPr>
        <dsp:cNvPr id="0" name=""/>
        <dsp:cNvSpPr/>
      </dsp:nvSpPr>
      <dsp:spPr>
        <a:xfrm>
          <a:off x="1428292" y="1548210"/>
          <a:ext cx="4873308" cy="12366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0875" tIns="130875" rIns="130875" bIns="130875" numCol="1" spcCol="1270" anchor="ctr" anchorCtr="0">
          <a:noAutofit/>
        </a:bodyPr>
        <a:lstStyle/>
        <a:p>
          <a:pPr marL="0" lvl="0" indent="0" algn="l" defTabSz="889000">
            <a:lnSpc>
              <a:spcPct val="90000"/>
            </a:lnSpc>
            <a:spcBef>
              <a:spcPct val="0"/>
            </a:spcBef>
            <a:spcAft>
              <a:spcPct val="35000"/>
            </a:spcAft>
            <a:buNone/>
          </a:pPr>
          <a:r>
            <a:rPr lang="en-US" sz="2000" kern="1200" dirty="0"/>
            <a:t>In the fields of forest ecology and forestry</a:t>
          </a:r>
        </a:p>
        <a:p>
          <a:pPr marL="0" lvl="0" indent="0" algn="l" defTabSz="889000">
            <a:lnSpc>
              <a:spcPct val="90000"/>
            </a:lnSpc>
            <a:spcBef>
              <a:spcPct val="0"/>
            </a:spcBef>
            <a:spcAft>
              <a:spcPct val="35000"/>
            </a:spcAft>
            <a:buNone/>
          </a:pPr>
          <a:r>
            <a:rPr lang="en-US" sz="2000" kern="1200" dirty="0"/>
            <a:t>(for an AP Environmental Science class)</a:t>
          </a:r>
        </a:p>
      </dsp:txBody>
      <dsp:txXfrm>
        <a:off x="1428292" y="1548210"/>
        <a:ext cx="4873308" cy="1236616"/>
      </dsp:txXfrm>
    </dsp:sp>
    <dsp:sp modelId="{7B564B09-1EE8-48A3-B719-CCEC24E707A9}">
      <dsp:nvSpPr>
        <dsp:cNvPr id="0" name=""/>
        <dsp:cNvSpPr/>
      </dsp:nvSpPr>
      <dsp:spPr>
        <a:xfrm>
          <a:off x="0" y="3093981"/>
          <a:ext cx="6301601" cy="123661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21782B2-5CAF-4680-8643-860F30ACCE09}">
      <dsp:nvSpPr>
        <dsp:cNvPr id="0" name=""/>
        <dsp:cNvSpPr/>
      </dsp:nvSpPr>
      <dsp:spPr>
        <a:xfrm>
          <a:off x="374076" y="3372220"/>
          <a:ext cx="680139" cy="68013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478DABF-A3CB-46A4-B0AE-5E93FEB07919}">
      <dsp:nvSpPr>
        <dsp:cNvPr id="0" name=""/>
        <dsp:cNvSpPr/>
      </dsp:nvSpPr>
      <dsp:spPr>
        <a:xfrm>
          <a:off x="1428292" y="3093981"/>
          <a:ext cx="2835720" cy="12366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0875" tIns="130875" rIns="130875" bIns="130875" numCol="1" spcCol="1270" anchor="ctr" anchorCtr="0">
          <a:noAutofit/>
        </a:bodyPr>
        <a:lstStyle/>
        <a:p>
          <a:pPr marL="0" lvl="0" indent="0" algn="l" defTabSz="889000">
            <a:lnSpc>
              <a:spcPct val="90000"/>
            </a:lnSpc>
            <a:spcBef>
              <a:spcPct val="0"/>
            </a:spcBef>
            <a:spcAft>
              <a:spcPct val="35000"/>
            </a:spcAft>
            <a:buNone/>
          </a:pPr>
          <a:r>
            <a:rPr lang="en-US" sz="2000" kern="1200"/>
            <a:t>Questions posed to help students learn where to find specific info</a:t>
          </a:r>
        </a:p>
      </dsp:txBody>
      <dsp:txXfrm>
        <a:off x="1428292" y="3093981"/>
        <a:ext cx="2835720" cy="1236616"/>
      </dsp:txXfrm>
    </dsp:sp>
    <dsp:sp modelId="{A758313A-4194-44A5-8339-C28582B816A0}">
      <dsp:nvSpPr>
        <dsp:cNvPr id="0" name=""/>
        <dsp:cNvSpPr/>
      </dsp:nvSpPr>
      <dsp:spPr>
        <a:xfrm>
          <a:off x="4264012" y="3093981"/>
          <a:ext cx="2037588" cy="12366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0875" tIns="130875" rIns="130875" bIns="130875" numCol="1" spcCol="1270" anchor="ctr" anchorCtr="0">
          <a:noAutofit/>
        </a:bodyPr>
        <a:lstStyle/>
        <a:p>
          <a:pPr marL="0" lvl="0" indent="0" algn="l" defTabSz="622300">
            <a:lnSpc>
              <a:spcPct val="90000"/>
            </a:lnSpc>
            <a:spcBef>
              <a:spcPct val="0"/>
            </a:spcBef>
            <a:spcAft>
              <a:spcPct val="35000"/>
            </a:spcAft>
            <a:buNone/>
          </a:pPr>
          <a:r>
            <a:rPr lang="en-US" sz="1400" kern="1200"/>
            <a:t>Social information</a:t>
          </a:r>
        </a:p>
        <a:p>
          <a:pPr marL="0" lvl="0" indent="0" algn="l" defTabSz="622300">
            <a:lnSpc>
              <a:spcPct val="90000"/>
            </a:lnSpc>
            <a:spcBef>
              <a:spcPct val="0"/>
            </a:spcBef>
            <a:spcAft>
              <a:spcPct val="35000"/>
            </a:spcAft>
            <a:buNone/>
          </a:pPr>
          <a:r>
            <a:rPr lang="en-US" sz="1400" kern="1200"/>
            <a:t>Content information</a:t>
          </a:r>
        </a:p>
      </dsp:txBody>
      <dsp:txXfrm>
        <a:off x="4264012" y="3093981"/>
        <a:ext cx="2037588" cy="1236616"/>
      </dsp:txXfrm>
    </dsp:sp>
    <dsp:sp modelId="{D6D78F95-B8C2-4FAD-AC94-F5B5FEEE939B}">
      <dsp:nvSpPr>
        <dsp:cNvPr id="0" name=""/>
        <dsp:cNvSpPr/>
      </dsp:nvSpPr>
      <dsp:spPr>
        <a:xfrm>
          <a:off x="0" y="4639752"/>
          <a:ext cx="6301601" cy="123661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52F9D27-AFCA-4D16-8C91-D7EC67FFF032}">
      <dsp:nvSpPr>
        <dsp:cNvPr id="0" name=""/>
        <dsp:cNvSpPr/>
      </dsp:nvSpPr>
      <dsp:spPr>
        <a:xfrm>
          <a:off x="374076" y="4917991"/>
          <a:ext cx="680139" cy="68013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9FAE916-606D-4B4B-AEA0-44D059B607A4}">
      <dsp:nvSpPr>
        <dsp:cNvPr id="0" name=""/>
        <dsp:cNvSpPr/>
      </dsp:nvSpPr>
      <dsp:spPr>
        <a:xfrm>
          <a:off x="1428292" y="4639752"/>
          <a:ext cx="2835720" cy="12366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0875" tIns="130875" rIns="130875" bIns="130875" numCol="1" spcCol="1270" anchor="ctr" anchorCtr="0">
          <a:noAutofit/>
        </a:bodyPr>
        <a:lstStyle/>
        <a:p>
          <a:pPr marL="0" lvl="0" indent="0" algn="l" defTabSz="889000">
            <a:lnSpc>
              <a:spcPct val="90000"/>
            </a:lnSpc>
            <a:spcBef>
              <a:spcPct val="0"/>
            </a:spcBef>
            <a:spcAft>
              <a:spcPct val="35000"/>
            </a:spcAft>
            <a:buNone/>
          </a:pPr>
          <a:r>
            <a:rPr lang="en-US" sz="2000" kern="1200"/>
            <a:t>Helping students determine what kind of paper it is</a:t>
          </a:r>
        </a:p>
      </dsp:txBody>
      <dsp:txXfrm>
        <a:off x="1428292" y="4639752"/>
        <a:ext cx="2835720" cy="1236616"/>
      </dsp:txXfrm>
    </dsp:sp>
    <dsp:sp modelId="{FF48A841-ED40-4236-86A6-9EFDB8A606CD}">
      <dsp:nvSpPr>
        <dsp:cNvPr id="0" name=""/>
        <dsp:cNvSpPr/>
      </dsp:nvSpPr>
      <dsp:spPr>
        <a:xfrm>
          <a:off x="4264012" y="4639752"/>
          <a:ext cx="2037588" cy="12366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0875" tIns="130875" rIns="130875" bIns="130875" numCol="1" spcCol="1270" anchor="ctr" anchorCtr="0">
          <a:noAutofit/>
        </a:bodyPr>
        <a:lstStyle/>
        <a:p>
          <a:pPr marL="0" lvl="0" indent="0" algn="l" defTabSz="622300">
            <a:lnSpc>
              <a:spcPct val="90000"/>
            </a:lnSpc>
            <a:spcBef>
              <a:spcPct val="0"/>
            </a:spcBef>
            <a:spcAft>
              <a:spcPct val="35000"/>
            </a:spcAft>
            <a:buNone/>
          </a:pPr>
          <a:r>
            <a:rPr lang="en-US" sz="1400" kern="1200"/>
            <a:t>Primary research article</a:t>
          </a:r>
        </a:p>
        <a:p>
          <a:pPr marL="0" lvl="0" indent="0" algn="l" defTabSz="622300">
            <a:lnSpc>
              <a:spcPct val="90000"/>
            </a:lnSpc>
            <a:spcBef>
              <a:spcPct val="0"/>
            </a:spcBef>
            <a:spcAft>
              <a:spcPct val="35000"/>
            </a:spcAft>
            <a:buNone/>
          </a:pPr>
          <a:r>
            <a:rPr lang="en-US" sz="1400" kern="1200"/>
            <a:t>Meta-analysis</a:t>
          </a:r>
        </a:p>
        <a:p>
          <a:pPr marL="0" lvl="0" indent="0" algn="l" defTabSz="622300">
            <a:lnSpc>
              <a:spcPct val="90000"/>
            </a:lnSpc>
            <a:spcBef>
              <a:spcPct val="0"/>
            </a:spcBef>
            <a:spcAft>
              <a:spcPct val="35000"/>
            </a:spcAft>
            <a:buNone/>
          </a:pPr>
          <a:r>
            <a:rPr lang="en-US" sz="1400" kern="1200"/>
            <a:t>Literature review</a:t>
          </a:r>
        </a:p>
      </dsp:txBody>
      <dsp:txXfrm>
        <a:off x="4264012" y="4639752"/>
        <a:ext cx="2037588" cy="1236616"/>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F64C9-E0C8-973E-4F61-B582A4FA03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7E15CE3-F40F-A286-4479-4AB562B088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B0ED91-F4B3-1025-6471-66104B5BA4B0}"/>
              </a:ext>
            </a:extLst>
          </p:cNvPr>
          <p:cNvSpPr>
            <a:spLocks noGrp="1"/>
          </p:cNvSpPr>
          <p:nvPr>
            <p:ph type="dt" sz="half" idx="10"/>
          </p:nvPr>
        </p:nvSpPr>
        <p:spPr/>
        <p:txBody>
          <a:bodyPr/>
          <a:lstStyle/>
          <a:p>
            <a:fld id="{277E93A9-58FD-4EBE-B0C1-94ED79A93236}" type="datetimeFigureOut">
              <a:rPr lang="en-US" smtClean="0"/>
              <a:t>2/18/2024</a:t>
            </a:fld>
            <a:endParaRPr lang="en-US"/>
          </a:p>
        </p:txBody>
      </p:sp>
      <p:sp>
        <p:nvSpPr>
          <p:cNvPr id="5" name="Footer Placeholder 4">
            <a:extLst>
              <a:ext uri="{FF2B5EF4-FFF2-40B4-BE49-F238E27FC236}">
                <a16:creationId xmlns:a16="http://schemas.microsoft.com/office/drawing/2014/main" id="{DDD91140-99DD-367E-96F4-8F2981F8BB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E18D5E-1501-22D9-E443-62C165D280A9}"/>
              </a:ext>
            </a:extLst>
          </p:cNvPr>
          <p:cNvSpPr>
            <a:spLocks noGrp="1"/>
          </p:cNvSpPr>
          <p:nvPr>
            <p:ph type="sldNum" sz="quarter" idx="12"/>
          </p:nvPr>
        </p:nvSpPr>
        <p:spPr/>
        <p:txBody>
          <a:bodyPr/>
          <a:lstStyle/>
          <a:p>
            <a:fld id="{6937933E-C9E0-4EF2-B37D-E45F4BD8DC45}" type="slidenum">
              <a:rPr lang="en-US" smtClean="0"/>
              <a:t>‹#›</a:t>
            </a:fld>
            <a:endParaRPr lang="en-US"/>
          </a:p>
        </p:txBody>
      </p:sp>
    </p:spTree>
    <p:extLst>
      <p:ext uri="{BB962C8B-B14F-4D97-AF65-F5344CB8AC3E}">
        <p14:creationId xmlns:p14="http://schemas.microsoft.com/office/powerpoint/2010/main" val="2116372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ECE29-3C0F-6B97-C882-B6EE112395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604E070-D495-C76A-BF7B-2C763AEA3E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FC89CB-6AB6-AFBB-58B3-937054C8EC44}"/>
              </a:ext>
            </a:extLst>
          </p:cNvPr>
          <p:cNvSpPr>
            <a:spLocks noGrp="1"/>
          </p:cNvSpPr>
          <p:nvPr>
            <p:ph type="dt" sz="half" idx="10"/>
          </p:nvPr>
        </p:nvSpPr>
        <p:spPr/>
        <p:txBody>
          <a:bodyPr/>
          <a:lstStyle/>
          <a:p>
            <a:fld id="{277E93A9-58FD-4EBE-B0C1-94ED79A93236}" type="datetimeFigureOut">
              <a:rPr lang="en-US" smtClean="0"/>
              <a:t>2/18/2024</a:t>
            </a:fld>
            <a:endParaRPr lang="en-US"/>
          </a:p>
        </p:txBody>
      </p:sp>
      <p:sp>
        <p:nvSpPr>
          <p:cNvPr id="5" name="Footer Placeholder 4">
            <a:extLst>
              <a:ext uri="{FF2B5EF4-FFF2-40B4-BE49-F238E27FC236}">
                <a16:creationId xmlns:a16="http://schemas.microsoft.com/office/drawing/2014/main" id="{644CF2E7-9811-696F-7B79-3EAE49155E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3FEB17-B6C2-4AFF-CE7F-27CD6D1FD3E8}"/>
              </a:ext>
            </a:extLst>
          </p:cNvPr>
          <p:cNvSpPr>
            <a:spLocks noGrp="1"/>
          </p:cNvSpPr>
          <p:nvPr>
            <p:ph type="sldNum" sz="quarter" idx="12"/>
          </p:nvPr>
        </p:nvSpPr>
        <p:spPr/>
        <p:txBody>
          <a:bodyPr/>
          <a:lstStyle/>
          <a:p>
            <a:fld id="{6937933E-C9E0-4EF2-B37D-E45F4BD8DC45}" type="slidenum">
              <a:rPr lang="en-US" smtClean="0"/>
              <a:t>‹#›</a:t>
            </a:fld>
            <a:endParaRPr lang="en-US"/>
          </a:p>
        </p:txBody>
      </p:sp>
    </p:spTree>
    <p:extLst>
      <p:ext uri="{BB962C8B-B14F-4D97-AF65-F5344CB8AC3E}">
        <p14:creationId xmlns:p14="http://schemas.microsoft.com/office/powerpoint/2010/main" val="2063220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6268379-02B4-5FF5-7871-B59BA8FE011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FF4BA09-E7C8-1C51-B63E-D678EB2138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741ACA-E8A7-D169-6B66-BBE4D2DD18FE}"/>
              </a:ext>
            </a:extLst>
          </p:cNvPr>
          <p:cNvSpPr>
            <a:spLocks noGrp="1"/>
          </p:cNvSpPr>
          <p:nvPr>
            <p:ph type="dt" sz="half" idx="10"/>
          </p:nvPr>
        </p:nvSpPr>
        <p:spPr/>
        <p:txBody>
          <a:bodyPr/>
          <a:lstStyle/>
          <a:p>
            <a:fld id="{277E93A9-58FD-4EBE-B0C1-94ED79A93236}" type="datetimeFigureOut">
              <a:rPr lang="en-US" smtClean="0"/>
              <a:t>2/18/2024</a:t>
            </a:fld>
            <a:endParaRPr lang="en-US"/>
          </a:p>
        </p:txBody>
      </p:sp>
      <p:sp>
        <p:nvSpPr>
          <p:cNvPr id="5" name="Footer Placeholder 4">
            <a:extLst>
              <a:ext uri="{FF2B5EF4-FFF2-40B4-BE49-F238E27FC236}">
                <a16:creationId xmlns:a16="http://schemas.microsoft.com/office/drawing/2014/main" id="{1C868947-B8A6-59B0-91C1-B94C6A0EC5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2D8EF6-C006-053E-3523-39EE16F46F25}"/>
              </a:ext>
            </a:extLst>
          </p:cNvPr>
          <p:cNvSpPr>
            <a:spLocks noGrp="1"/>
          </p:cNvSpPr>
          <p:nvPr>
            <p:ph type="sldNum" sz="quarter" idx="12"/>
          </p:nvPr>
        </p:nvSpPr>
        <p:spPr/>
        <p:txBody>
          <a:bodyPr/>
          <a:lstStyle/>
          <a:p>
            <a:fld id="{6937933E-C9E0-4EF2-B37D-E45F4BD8DC45}" type="slidenum">
              <a:rPr lang="en-US" smtClean="0"/>
              <a:t>‹#›</a:t>
            </a:fld>
            <a:endParaRPr lang="en-US"/>
          </a:p>
        </p:txBody>
      </p:sp>
    </p:spTree>
    <p:extLst>
      <p:ext uri="{BB962C8B-B14F-4D97-AF65-F5344CB8AC3E}">
        <p14:creationId xmlns:p14="http://schemas.microsoft.com/office/powerpoint/2010/main" val="1546060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96AA7-725F-CC0D-57EF-F14D77B627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B4000B-EB8A-D15F-FC9A-455B41EA5B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51C7F9-7189-2E49-D8D0-4902D715BA6C}"/>
              </a:ext>
            </a:extLst>
          </p:cNvPr>
          <p:cNvSpPr>
            <a:spLocks noGrp="1"/>
          </p:cNvSpPr>
          <p:nvPr>
            <p:ph type="dt" sz="half" idx="10"/>
          </p:nvPr>
        </p:nvSpPr>
        <p:spPr/>
        <p:txBody>
          <a:bodyPr/>
          <a:lstStyle/>
          <a:p>
            <a:fld id="{277E93A9-58FD-4EBE-B0C1-94ED79A93236}" type="datetimeFigureOut">
              <a:rPr lang="en-US" smtClean="0"/>
              <a:t>2/18/2024</a:t>
            </a:fld>
            <a:endParaRPr lang="en-US"/>
          </a:p>
        </p:txBody>
      </p:sp>
      <p:sp>
        <p:nvSpPr>
          <p:cNvPr id="5" name="Footer Placeholder 4">
            <a:extLst>
              <a:ext uri="{FF2B5EF4-FFF2-40B4-BE49-F238E27FC236}">
                <a16:creationId xmlns:a16="http://schemas.microsoft.com/office/drawing/2014/main" id="{D592BE2F-EF1C-E3E5-E527-D43323BDEC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02E548-4E00-D2F3-9AE3-D2D828301359}"/>
              </a:ext>
            </a:extLst>
          </p:cNvPr>
          <p:cNvSpPr>
            <a:spLocks noGrp="1"/>
          </p:cNvSpPr>
          <p:nvPr>
            <p:ph type="sldNum" sz="quarter" idx="12"/>
          </p:nvPr>
        </p:nvSpPr>
        <p:spPr/>
        <p:txBody>
          <a:bodyPr/>
          <a:lstStyle/>
          <a:p>
            <a:fld id="{6937933E-C9E0-4EF2-B37D-E45F4BD8DC45}" type="slidenum">
              <a:rPr lang="en-US" smtClean="0"/>
              <a:t>‹#›</a:t>
            </a:fld>
            <a:endParaRPr lang="en-US"/>
          </a:p>
        </p:txBody>
      </p:sp>
    </p:spTree>
    <p:extLst>
      <p:ext uri="{BB962C8B-B14F-4D97-AF65-F5344CB8AC3E}">
        <p14:creationId xmlns:p14="http://schemas.microsoft.com/office/powerpoint/2010/main" val="3519488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D48BB-8908-6ADA-6873-94692518A96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0B3F247-4784-6B6B-3E09-0223FCA4D3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6F91113-2C49-F189-7A05-78DFD11853A7}"/>
              </a:ext>
            </a:extLst>
          </p:cNvPr>
          <p:cNvSpPr>
            <a:spLocks noGrp="1"/>
          </p:cNvSpPr>
          <p:nvPr>
            <p:ph type="dt" sz="half" idx="10"/>
          </p:nvPr>
        </p:nvSpPr>
        <p:spPr/>
        <p:txBody>
          <a:bodyPr/>
          <a:lstStyle/>
          <a:p>
            <a:fld id="{277E93A9-58FD-4EBE-B0C1-94ED79A93236}" type="datetimeFigureOut">
              <a:rPr lang="en-US" smtClean="0"/>
              <a:t>2/18/2024</a:t>
            </a:fld>
            <a:endParaRPr lang="en-US"/>
          </a:p>
        </p:txBody>
      </p:sp>
      <p:sp>
        <p:nvSpPr>
          <p:cNvPr id="5" name="Footer Placeholder 4">
            <a:extLst>
              <a:ext uri="{FF2B5EF4-FFF2-40B4-BE49-F238E27FC236}">
                <a16:creationId xmlns:a16="http://schemas.microsoft.com/office/drawing/2014/main" id="{AE7B9DCA-239B-039F-F966-C2661B332B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231B3A-49E8-9261-3A16-451254F1CBB1}"/>
              </a:ext>
            </a:extLst>
          </p:cNvPr>
          <p:cNvSpPr>
            <a:spLocks noGrp="1"/>
          </p:cNvSpPr>
          <p:nvPr>
            <p:ph type="sldNum" sz="quarter" idx="12"/>
          </p:nvPr>
        </p:nvSpPr>
        <p:spPr/>
        <p:txBody>
          <a:bodyPr/>
          <a:lstStyle/>
          <a:p>
            <a:fld id="{6937933E-C9E0-4EF2-B37D-E45F4BD8DC45}" type="slidenum">
              <a:rPr lang="en-US" smtClean="0"/>
              <a:t>‹#›</a:t>
            </a:fld>
            <a:endParaRPr lang="en-US"/>
          </a:p>
        </p:txBody>
      </p:sp>
    </p:spTree>
    <p:extLst>
      <p:ext uri="{BB962C8B-B14F-4D97-AF65-F5344CB8AC3E}">
        <p14:creationId xmlns:p14="http://schemas.microsoft.com/office/powerpoint/2010/main" val="1299179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ECDB1-113E-AF79-165D-6F3CFD7941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EFDCF4-AEFF-017A-372C-BA970CDD253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6BE292C-1805-EA61-1138-C4143731423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747B8D4-E18E-612A-A15C-8B2EC7374FFE}"/>
              </a:ext>
            </a:extLst>
          </p:cNvPr>
          <p:cNvSpPr>
            <a:spLocks noGrp="1"/>
          </p:cNvSpPr>
          <p:nvPr>
            <p:ph type="dt" sz="half" idx="10"/>
          </p:nvPr>
        </p:nvSpPr>
        <p:spPr/>
        <p:txBody>
          <a:bodyPr/>
          <a:lstStyle/>
          <a:p>
            <a:fld id="{277E93A9-58FD-4EBE-B0C1-94ED79A93236}" type="datetimeFigureOut">
              <a:rPr lang="en-US" smtClean="0"/>
              <a:t>2/18/2024</a:t>
            </a:fld>
            <a:endParaRPr lang="en-US"/>
          </a:p>
        </p:txBody>
      </p:sp>
      <p:sp>
        <p:nvSpPr>
          <p:cNvPr id="6" name="Footer Placeholder 5">
            <a:extLst>
              <a:ext uri="{FF2B5EF4-FFF2-40B4-BE49-F238E27FC236}">
                <a16:creationId xmlns:a16="http://schemas.microsoft.com/office/drawing/2014/main" id="{5C3C1F6F-7388-611C-A18F-1BF065941C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5F3B5F-DAEF-AFD7-5CE0-85C4B98409ED}"/>
              </a:ext>
            </a:extLst>
          </p:cNvPr>
          <p:cNvSpPr>
            <a:spLocks noGrp="1"/>
          </p:cNvSpPr>
          <p:nvPr>
            <p:ph type="sldNum" sz="quarter" idx="12"/>
          </p:nvPr>
        </p:nvSpPr>
        <p:spPr/>
        <p:txBody>
          <a:bodyPr/>
          <a:lstStyle/>
          <a:p>
            <a:fld id="{6937933E-C9E0-4EF2-B37D-E45F4BD8DC45}" type="slidenum">
              <a:rPr lang="en-US" smtClean="0"/>
              <a:t>‹#›</a:t>
            </a:fld>
            <a:endParaRPr lang="en-US"/>
          </a:p>
        </p:txBody>
      </p:sp>
    </p:spTree>
    <p:extLst>
      <p:ext uri="{BB962C8B-B14F-4D97-AF65-F5344CB8AC3E}">
        <p14:creationId xmlns:p14="http://schemas.microsoft.com/office/powerpoint/2010/main" val="3512160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14671-DD61-D22E-1D79-DDD9FCCBC08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4DCBBDA-94DD-CA5E-56FE-A9C9B0DCBA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DE314B-48DB-6989-1126-59DD1C56B9F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85CF3BE-9DBE-E750-4809-D859C0CE1C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F0D25B8-22CB-B7C5-7AE6-D4B18A517FF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A27F088-AA1A-F90F-1120-E97313E8AEE2}"/>
              </a:ext>
            </a:extLst>
          </p:cNvPr>
          <p:cNvSpPr>
            <a:spLocks noGrp="1"/>
          </p:cNvSpPr>
          <p:nvPr>
            <p:ph type="dt" sz="half" idx="10"/>
          </p:nvPr>
        </p:nvSpPr>
        <p:spPr/>
        <p:txBody>
          <a:bodyPr/>
          <a:lstStyle/>
          <a:p>
            <a:fld id="{277E93A9-58FD-4EBE-B0C1-94ED79A93236}" type="datetimeFigureOut">
              <a:rPr lang="en-US" smtClean="0"/>
              <a:t>2/18/2024</a:t>
            </a:fld>
            <a:endParaRPr lang="en-US"/>
          </a:p>
        </p:txBody>
      </p:sp>
      <p:sp>
        <p:nvSpPr>
          <p:cNvPr id="8" name="Footer Placeholder 7">
            <a:extLst>
              <a:ext uri="{FF2B5EF4-FFF2-40B4-BE49-F238E27FC236}">
                <a16:creationId xmlns:a16="http://schemas.microsoft.com/office/drawing/2014/main" id="{03FDB176-3417-0EBC-C337-2C53C6395BF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2D0A476-47D3-593A-A60A-020DA25F276F}"/>
              </a:ext>
            </a:extLst>
          </p:cNvPr>
          <p:cNvSpPr>
            <a:spLocks noGrp="1"/>
          </p:cNvSpPr>
          <p:nvPr>
            <p:ph type="sldNum" sz="quarter" idx="12"/>
          </p:nvPr>
        </p:nvSpPr>
        <p:spPr/>
        <p:txBody>
          <a:bodyPr/>
          <a:lstStyle/>
          <a:p>
            <a:fld id="{6937933E-C9E0-4EF2-B37D-E45F4BD8DC45}" type="slidenum">
              <a:rPr lang="en-US" smtClean="0"/>
              <a:t>‹#›</a:t>
            </a:fld>
            <a:endParaRPr lang="en-US"/>
          </a:p>
        </p:txBody>
      </p:sp>
    </p:spTree>
    <p:extLst>
      <p:ext uri="{BB962C8B-B14F-4D97-AF65-F5344CB8AC3E}">
        <p14:creationId xmlns:p14="http://schemas.microsoft.com/office/powerpoint/2010/main" val="1479328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BB80E-E52D-FB99-BDD1-FB3901327EE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FA97882-3992-D380-65B6-2C73BA62FEA4}"/>
              </a:ext>
            </a:extLst>
          </p:cNvPr>
          <p:cNvSpPr>
            <a:spLocks noGrp="1"/>
          </p:cNvSpPr>
          <p:nvPr>
            <p:ph type="dt" sz="half" idx="10"/>
          </p:nvPr>
        </p:nvSpPr>
        <p:spPr/>
        <p:txBody>
          <a:bodyPr/>
          <a:lstStyle/>
          <a:p>
            <a:fld id="{277E93A9-58FD-4EBE-B0C1-94ED79A93236}" type="datetimeFigureOut">
              <a:rPr lang="en-US" smtClean="0"/>
              <a:t>2/18/2024</a:t>
            </a:fld>
            <a:endParaRPr lang="en-US"/>
          </a:p>
        </p:txBody>
      </p:sp>
      <p:sp>
        <p:nvSpPr>
          <p:cNvPr id="4" name="Footer Placeholder 3">
            <a:extLst>
              <a:ext uri="{FF2B5EF4-FFF2-40B4-BE49-F238E27FC236}">
                <a16:creationId xmlns:a16="http://schemas.microsoft.com/office/drawing/2014/main" id="{BFF5A2FC-C4C9-EAED-D500-93D73EF0BBC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58C2834-0D1E-0D2A-1029-239843BD17F2}"/>
              </a:ext>
            </a:extLst>
          </p:cNvPr>
          <p:cNvSpPr>
            <a:spLocks noGrp="1"/>
          </p:cNvSpPr>
          <p:nvPr>
            <p:ph type="sldNum" sz="quarter" idx="12"/>
          </p:nvPr>
        </p:nvSpPr>
        <p:spPr/>
        <p:txBody>
          <a:bodyPr/>
          <a:lstStyle/>
          <a:p>
            <a:fld id="{6937933E-C9E0-4EF2-B37D-E45F4BD8DC45}" type="slidenum">
              <a:rPr lang="en-US" smtClean="0"/>
              <a:t>‹#›</a:t>
            </a:fld>
            <a:endParaRPr lang="en-US"/>
          </a:p>
        </p:txBody>
      </p:sp>
    </p:spTree>
    <p:extLst>
      <p:ext uri="{BB962C8B-B14F-4D97-AF65-F5344CB8AC3E}">
        <p14:creationId xmlns:p14="http://schemas.microsoft.com/office/powerpoint/2010/main" val="3614907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A9F2D1-9F73-4F5F-4837-11AF0AAA740A}"/>
              </a:ext>
            </a:extLst>
          </p:cNvPr>
          <p:cNvSpPr>
            <a:spLocks noGrp="1"/>
          </p:cNvSpPr>
          <p:nvPr>
            <p:ph type="dt" sz="half" idx="10"/>
          </p:nvPr>
        </p:nvSpPr>
        <p:spPr/>
        <p:txBody>
          <a:bodyPr/>
          <a:lstStyle/>
          <a:p>
            <a:fld id="{277E93A9-58FD-4EBE-B0C1-94ED79A93236}" type="datetimeFigureOut">
              <a:rPr lang="en-US" smtClean="0"/>
              <a:t>2/18/2024</a:t>
            </a:fld>
            <a:endParaRPr lang="en-US"/>
          </a:p>
        </p:txBody>
      </p:sp>
      <p:sp>
        <p:nvSpPr>
          <p:cNvPr id="3" name="Footer Placeholder 2">
            <a:extLst>
              <a:ext uri="{FF2B5EF4-FFF2-40B4-BE49-F238E27FC236}">
                <a16:creationId xmlns:a16="http://schemas.microsoft.com/office/drawing/2014/main" id="{2BCC08D1-5089-C242-7007-81CC3C826FF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8D7C530-7E53-900F-51D0-33CD09342EDB}"/>
              </a:ext>
            </a:extLst>
          </p:cNvPr>
          <p:cNvSpPr>
            <a:spLocks noGrp="1"/>
          </p:cNvSpPr>
          <p:nvPr>
            <p:ph type="sldNum" sz="quarter" idx="12"/>
          </p:nvPr>
        </p:nvSpPr>
        <p:spPr/>
        <p:txBody>
          <a:bodyPr/>
          <a:lstStyle/>
          <a:p>
            <a:fld id="{6937933E-C9E0-4EF2-B37D-E45F4BD8DC45}" type="slidenum">
              <a:rPr lang="en-US" smtClean="0"/>
              <a:t>‹#›</a:t>
            </a:fld>
            <a:endParaRPr lang="en-US"/>
          </a:p>
        </p:txBody>
      </p:sp>
    </p:spTree>
    <p:extLst>
      <p:ext uri="{BB962C8B-B14F-4D97-AF65-F5344CB8AC3E}">
        <p14:creationId xmlns:p14="http://schemas.microsoft.com/office/powerpoint/2010/main" val="1449218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BB0FB-B4A1-C894-CBDC-7192C670FF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0F7BF84-E7D8-A915-F5A4-DC27E63956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CB8925B-AC1C-CB47-2A12-D0871451D7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E293AF-35E6-CA28-37DD-42D28D69D7C7}"/>
              </a:ext>
            </a:extLst>
          </p:cNvPr>
          <p:cNvSpPr>
            <a:spLocks noGrp="1"/>
          </p:cNvSpPr>
          <p:nvPr>
            <p:ph type="dt" sz="half" idx="10"/>
          </p:nvPr>
        </p:nvSpPr>
        <p:spPr/>
        <p:txBody>
          <a:bodyPr/>
          <a:lstStyle/>
          <a:p>
            <a:fld id="{277E93A9-58FD-4EBE-B0C1-94ED79A93236}" type="datetimeFigureOut">
              <a:rPr lang="en-US" smtClean="0"/>
              <a:t>2/18/2024</a:t>
            </a:fld>
            <a:endParaRPr lang="en-US"/>
          </a:p>
        </p:txBody>
      </p:sp>
      <p:sp>
        <p:nvSpPr>
          <p:cNvPr id="6" name="Footer Placeholder 5">
            <a:extLst>
              <a:ext uri="{FF2B5EF4-FFF2-40B4-BE49-F238E27FC236}">
                <a16:creationId xmlns:a16="http://schemas.microsoft.com/office/drawing/2014/main" id="{8F8C0BE9-9DCD-165F-A743-B6961A4869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D8FCE5-ED78-6AD8-C301-C4671EF94469}"/>
              </a:ext>
            </a:extLst>
          </p:cNvPr>
          <p:cNvSpPr>
            <a:spLocks noGrp="1"/>
          </p:cNvSpPr>
          <p:nvPr>
            <p:ph type="sldNum" sz="quarter" idx="12"/>
          </p:nvPr>
        </p:nvSpPr>
        <p:spPr/>
        <p:txBody>
          <a:bodyPr/>
          <a:lstStyle/>
          <a:p>
            <a:fld id="{6937933E-C9E0-4EF2-B37D-E45F4BD8DC45}" type="slidenum">
              <a:rPr lang="en-US" smtClean="0"/>
              <a:t>‹#›</a:t>
            </a:fld>
            <a:endParaRPr lang="en-US"/>
          </a:p>
        </p:txBody>
      </p:sp>
    </p:spTree>
    <p:extLst>
      <p:ext uri="{BB962C8B-B14F-4D97-AF65-F5344CB8AC3E}">
        <p14:creationId xmlns:p14="http://schemas.microsoft.com/office/powerpoint/2010/main" val="123088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7B036-848D-5053-3F7D-FCA0DEB2CD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C11C6E-B44A-4295-BB5B-9D0FB64A62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BDB5C3A-A3BE-EC9F-9AE7-470FD315F6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614808-08F4-E821-BD52-8E22CEB504EC}"/>
              </a:ext>
            </a:extLst>
          </p:cNvPr>
          <p:cNvSpPr>
            <a:spLocks noGrp="1"/>
          </p:cNvSpPr>
          <p:nvPr>
            <p:ph type="dt" sz="half" idx="10"/>
          </p:nvPr>
        </p:nvSpPr>
        <p:spPr/>
        <p:txBody>
          <a:bodyPr/>
          <a:lstStyle/>
          <a:p>
            <a:fld id="{277E93A9-58FD-4EBE-B0C1-94ED79A93236}" type="datetimeFigureOut">
              <a:rPr lang="en-US" smtClean="0"/>
              <a:t>2/18/2024</a:t>
            </a:fld>
            <a:endParaRPr lang="en-US"/>
          </a:p>
        </p:txBody>
      </p:sp>
      <p:sp>
        <p:nvSpPr>
          <p:cNvPr id="6" name="Footer Placeholder 5">
            <a:extLst>
              <a:ext uri="{FF2B5EF4-FFF2-40B4-BE49-F238E27FC236}">
                <a16:creationId xmlns:a16="http://schemas.microsoft.com/office/drawing/2014/main" id="{6A028395-BC5E-9F54-15C7-2FB254D7A0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53223B-2D45-BE02-9EA9-85F51FD623CE}"/>
              </a:ext>
            </a:extLst>
          </p:cNvPr>
          <p:cNvSpPr>
            <a:spLocks noGrp="1"/>
          </p:cNvSpPr>
          <p:nvPr>
            <p:ph type="sldNum" sz="quarter" idx="12"/>
          </p:nvPr>
        </p:nvSpPr>
        <p:spPr/>
        <p:txBody>
          <a:bodyPr/>
          <a:lstStyle/>
          <a:p>
            <a:fld id="{6937933E-C9E0-4EF2-B37D-E45F4BD8DC45}" type="slidenum">
              <a:rPr lang="en-US" smtClean="0"/>
              <a:t>‹#›</a:t>
            </a:fld>
            <a:endParaRPr lang="en-US"/>
          </a:p>
        </p:txBody>
      </p:sp>
    </p:spTree>
    <p:extLst>
      <p:ext uri="{BB962C8B-B14F-4D97-AF65-F5344CB8AC3E}">
        <p14:creationId xmlns:p14="http://schemas.microsoft.com/office/powerpoint/2010/main" val="2524067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929BB3-65E4-504B-CF58-1C4534457F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73BEBE7-8666-435E-7C14-E1AAB2C612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644CC3-1545-08D9-E722-BE29D2D9FD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7E93A9-58FD-4EBE-B0C1-94ED79A93236}" type="datetimeFigureOut">
              <a:rPr lang="en-US" smtClean="0"/>
              <a:t>2/18/2024</a:t>
            </a:fld>
            <a:endParaRPr lang="en-US"/>
          </a:p>
        </p:txBody>
      </p:sp>
      <p:sp>
        <p:nvSpPr>
          <p:cNvPr id="5" name="Footer Placeholder 4">
            <a:extLst>
              <a:ext uri="{FF2B5EF4-FFF2-40B4-BE49-F238E27FC236}">
                <a16:creationId xmlns:a16="http://schemas.microsoft.com/office/drawing/2014/main" id="{C4F03BEA-1553-9B64-E8CB-CDACF330C7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0595CFE-143D-9BA3-55BB-64947F6318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37933E-C9E0-4EF2-B37D-E45F4BD8DC45}" type="slidenum">
              <a:rPr lang="en-US" smtClean="0"/>
              <a:t>‹#›</a:t>
            </a:fld>
            <a:endParaRPr lang="en-US"/>
          </a:p>
        </p:txBody>
      </p:sp>
    </p:spTree>
    <p:extLst>
      <p:ext uri="{BB962C8B-B14F-4D97-AF65-F5344CB8AC3E}">
        <p14:creationId xmlns:p14="http://schemas.microsoft.com/office/powerpoint/2010/main" val="13502943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hyperlink" Target="https://doi.org/10.1016/j.foreco.2023.121373" TargetMode="External"/><Relationship Id="rId2" Type="http://schemas.openxmlformats.org/officeDocument/2006/relationships/hyperlink" Target="https://doi.org/10.3390/fire6040146" TargetMode="External"/><Relationship Id="rId1" Type="http://schemas.openxmlformats.org/officeDocument/2006/relationships/slideLayout" Target="../slideLayouts/slideLayout2.xml"/><Relationship Id="rId5" Type="http://schemas.openxmlformats.org/officeDocument/2006/relationships/hyperlink" Target="https://doi.org/10.1029/2023GL107051" TargetMode="External"/><Relationship Id="rId4" Type="http://schemas.openxmlformats.org/officeDocument/2006/relationships/hyperlink" Target="https://doi.org/10.1016/j.indcrop.2013.02.004"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doi.org/10.3390/land1105072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3023F-5EF7-4F25-7649-9CF0C230F51E}"/>
              </a:ext>
            </a:extLst>
          </p:cNvPr>
          <p:cNvSpPr>
            <a:spLocks noGrp="1"/>
          </p:cNvSpPr>
          <p:nvPr>
            <p:ph type="ctrTitle"/>
          </p:nvPr>
        </p:nvSpPr>
        <p:spPr>
          <a:xfrm>
            <a:off x="1524001" y="1122362"/>
            <a:ext cx="8762999" cy="2459038"/>
          </a:xfrm>
        </p:spPr>
        <p:txBody>
          <a:bodyPr>
            <a:normAutofit fontScale="90000"/>
          </a:bodyPr>
          <a:lstStyle/>
          <a:p>
            <a:r>
              <a:rPr lang="en-US"/>
              <a:t>A formative assignment on interpretation of </a:t>
            </a:r>
            <a:br>
              <a:rPr lang="en-US"/>
            </a:br>
            <a:r>
              <a:rPr lang="en-US"/>
              <a:t>scientific journal articles</a:t>
            </a:r>
            <a:endParaRPr lang="en-US" dirty="0"/>
          </a:p>
        </p:txBody>
      </p:sp>
      <p:sp>
        <p:nvSpPr>
          <p:cNvPr id="3" name="Subtitle 2">
            <a:extLst>
              <a:ext uri="{FF2B5EF4-FFF2-40B4-BE49-F238E27FC236}">
                <a16:creationId xmlns:a16="http://schemas.microsoft.com/office/drawing/2014/main" id="{E83AFA20-1C86-7888-C9BF-E60351636F4E}"/>
              </a:ext>
            </a:extLst>
          </p:cNvPr>
          <p:cNvSpPr>
            <a:spLocks noGrp="1"/>
          </p:cNvSpPr>
          <p:nvPr>
            <p:ph type="subTitle" idx="1"/>
          </p:nvPr>
        </p:nvSpPr>
        <p:spPr>
          <a:xfrm>
            <a:off x="1390650" y="4633120"/>
            <a:ext cx="9144000" cy="1655762"/>
          </a:xfrm>
        </p:spPr>
        <p:txBody>
          <a:bodyPr/>
          <a:lstStyle/>
          <a:p>
            <a:r>
              <a:rPr lang="en-US"/>
              <a:t>Donald Winslow, Ph.D.</a:t>
            </a:r>
          </a:p>
          <a:p>
            <a:r>
              <a:rPr lang="en-US"/>
              <a:t>Indiana Academy for Science, Mathematics, and Humanities</a:t>
            </a:r>
            <a:endParaRPr lang="en-US" dirty="0"/>
          </a:p>
        </p:txBody>
      </p:sp>
    </p:spTree>
    <p:extLst>
      <p:ext uri="{BB962C8B-B14F-4D97-AF65-F5344CB8AC3E}">
        <p14:creationId xmlns:p14="http://schemas.microsoft.com/office/powerpoint/2010/main" val="274648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0C541B88-1AE9-40C3-AFD5-967787C197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E5F17139-31EE-46AC-B04F-DBBD852DD6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89059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7290B3-60BC-DB15-EB5D-E845E66B8BD6}"/>
              </a:ext>
            </a:extLst>
          </p:cNvPr>
          <p:cNvSpPr>
            <a:spLocks noGrp="1"/>
          </p:cNvSpPr>
          <p:nvPr>
            <p:ph type="title"/>
          </p:nvPr>
        </p:nvSpPr>
        <p:spPr>
          <a:xfrm>
            <a:off x="838200" y="1195697"/>
            <a:ext cx="3200400" cy="4238118"/>
          </a:xfrm>
        </p:spPr>
        <p:txBody>
          <a:bodyPr>
            <a:normAutofit/>
          </a:bodyPr>
          <a:lstStyle/>
          <a:p>
            <a:r>
              <a:rPr lang="en-US">
                <a:solidFill>
                  <a:schemeClr val="bg1"/>
                </a:solidFill>
              </a:rPr>
              <a:t>Helping students read and interpret articles</a:t>
            </a:r>
          </a:p>
        </p:txBody>
      </p:sp>
      <p:grpSp>
        <p:nvGrpSpPr>
          <p:cNvPr id="13" name="Graphic 38">
            <a:extLst>
              <a:ext uri="{FF2B5EF4-FFF2-40B4-BE49-F238E27FC236}">
                <a16:creationId xmlns:a16="http://schemas.microsoft.com/office/drawing/2014/main" id="{7CF625D3-71A3-4F30-A096-8EF334E959D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02912"/>
            <a:ext cx="1910252" cy="709660"/>
            <a:chOff x="2267504" y="2540250"/>
            <a:chExt cx="1990951" cy="739640"/>
          </a:xfrm>
          <a:solidFill>
            <a:schemeClr val="bg1"/>
          </a:solidFill>
        </p:grpSpPr>
        <p:sp>
          <p:nvSpPr>
            <p:cNvPr id="14" name="Freeform: Shape 13">
              <a:extLst>
                <a:ext uri="{FF2B5EF4-FFF2-40B4-BE49-F238E27FC236}">
                  <a16:creationId xmlns:a16="http://schemas.microsoft.com/office/drawing/2014/main" id="{C6754E2F-F56E-4BA3-99DD-8EBF110E34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54025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5835 h 286230"/>
                <a:gd name="connsiteX8" fmla="*/ 255835 w 1990951"/>
                <a:gd name="connsiteY8" fmla="*/ 0 h 286230"/>
                <a:gd name="connsiteX9" fmla="*/ 504071 w 1990951"/>
                <a:gd name="connsiteY9" fmla="*/ 245703 h 286230"/>
                <a:gd name="connsiteX10" fmla="*/ 749773 w 1990951"/>
                <a:gd name="connsiteY10" fmla="*/ 0 h 286230"/>
                <a:gd name="connsiteX11" fmla="*/ 995476 w 1990951"/>
                <a:gd name="connsiteY11" fmla="*/ 245703 h 286230"/>
                <a:gd name="connsiteX12" fmla="*/ 1243712 w 1990951"/>
                <a:gd name="connsiteY12" fmla="*/ 0 h 286230"/>
                <a:gd name="connsiteX13" fmla="*/ 1489414 w 1990951"/>
                <a:gd name="connsiteY13" fmla="*/ 245703 h 286230"/>
                <a:gd name="connsiteX14" fmla="*/ 1735117 w 1990951"/>
                <a:gd name="connsiteY14" fmla="*/ 0 h 286230"/>
                <a:gd name="connsiteX15" fmla="*/ 1990952 w 1990951"/>
                <a:gd name="connsiteY15" fmla="*/ 255835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5835"/>
                  </a:lnTo>
                  <a:lnTo>
                    <a:pt x="255835" y="0"/>
                  </a:lnTo>
                  <a:lnTo>
                    <a:pt x="504071" y="245703"/>
                  </a:lnTo>
                  <a:lnTo>
                    <a:pt x="749773" y="0"/>
                  </a:lnTo>
                  <a:lnTo>
                    <a:pt x="995476" y="245703"/>
                  </a:lnTo>
                  <a:lnTo>
                    <a:pt x="1243712" y="0"/>
                  </a:lnTo>
                  <a:lnTo>
                    <a:pt x="1489414" y="245703"/>
                  </a:lnTo>
                  <a:lnTo>
                    <a:pt x="1735117" y="0"/>
                  </a:lnTo>
                  <a:lnTo>
                    <a:pt x="1990952" y="255835"/>
                  </a:lnTo>
                  <a:lnTo>
                    <a:pt x="1973221" y="276099"/>
                  </a:lnTo>
                  <a:lnTo>
                    <a:pt x="1735117" y="40528"/>
                  </a:lnTo>
                  <a:close/>
                </a:path>
              </a:pathLst>
            </a:custGeom>
            <a:grpFill/>
            <a:ln w="25320" cap="flat">
              <a:noFill/>
              <a:prstDash val="solid"/>
              <a:miter/>
            </a:ln>
          </p:spPr>
          <p:txBody>
            <a:bodyPr rtlCol="0" anchor="ctr"/>
            <a:lstStyle/>
            <a:p>
              <a:endParaRPr lang="en-US" dirty="0"/>
            </a:p>
          </p:txBody>
        </p:sp>
        <p:sp>
          <p:nvSpPr>
            <p:cNvPr id="15" name="Freeform: Shape 14">
              <a:extLst>
                <a:ext uri="{FF2B5EF4-FFF2-40B4-BE49-F238E27FC236}">
                  <a16:creationId xmlns:a16="http://schemas.microsoft.com/office/drawing/2014/main" id="{24A69059-7C49-49C6-B071-F2A9B558E0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99366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8368 h 286230"/>
                <a:gd name="connsiteX8" fmla="*/ 255835 w 1990951"/>
                <a:gd name="connsiteY8" fmla="*/ 0 h 286230"/>
                <a:gd name="connsiteX9" fmla="*/ 504071 w 1990951"/>
                <a:gd name="connsiteY9" fmla="*/ 248236 h 286230"/>
                <a:gd name="connsiteX10" fmla="*/ 749773 w 1990951"/>
                <a:gd name="connsiteY10" fmla="*/ 0 h 286230"/>
                <a:gd name="connsiteX11" fmla="*/ 995476 w 1990951"/>
                <a:gd name="connsiteY11" fmla="*/ 248236 h 286230"/>
                <a:gd name="connsiteX12" fmla="*/ 1243712 w 1990951"/>
                <a:gd name="connsiteY12" fmla="*/ 0 h 286230"/>
                <a:gd name="connsiteX13" fmla="*/ 1489414 w 1990951"/>
                <a:gd name="connsiteY13" fmla="*/ 248236 h 286230"/>
                <a:gd name="connsiteX14" fmla="*/ 1735117 w 1990951"/>
                <a:gd name="connsiteY14" fmla="*/ 0 h 286230"/>
                <a:gd name="connsiteX15" fmla="*/ 1990952 w 1990951"/>
                <a:gd name="connsiteY15" fmla="*/ 258368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8368"/>
                  </a:lnTo>
                  <a:lnTo>
                    <a:pt x="255835" y="0"/>
                  </a:lnTo>
                  <a:lnTo>
                    <a:pt x="504071" y="248236"/>
                  </a:lnTo>
                  <a:lnTo>
                    <a:pt x="749773" y="0"/>
                  </a:lnTo>
                  <a:lnTo>
                    <a:pt x="995476" y="248236"/>
                  </a:lnTo>
                  <a:lnTo>
                    <a:pt x="1243712" y="0"/>
                  </a:lnTo>
                  <a:lnTo>
                    <a:pt x="1489414" y="248236"/>
                  </a:lnTo>
                  <a:lnTo>
                    <a:pt x="1735117" y="0"/>
                  </a:lnTo>
                  <a:lnTo>
                    <a:pt x="1990952" y="258368"/>
                  </a:lnTo>
                  <a:lnTo>
                    <a:pt x="1973221" y="276099"/>
                  </a:lnTo>
                  <a:lnTo>
                    <a:pt x="1735117" y="40528"/>
                  </a:lnTo>
                  <a:close/>
                </a:path>
              </a:pathLst>
            </a:custGeom>
            <a:grpFill/>
            <a:ln w="25320" cap="flat">
              <a:noFill/>
              <a:prstDash val="solid"/>
              <a:miter/>
            </a:ln>
          </p:spPr>
          <p:txBody>
            <a:bodyPr rtlCol="0" anchor="ctr"/>
            <a:lstStyle/>
            <a:p>
              <a:endParaRPr lang="en-US"/>
            </a:p>
          </p:txBody>
        </p:sp>
      </p:grpSp>
      <p:sp>
        <p:nvSpPr>
          <p:cNvPr id="17" name="Oval 16">
            <a:extLst>
              <a:ext uri="{FF2B5EF4-FFF2-40B4-BE49-F238E27FC236}">
                <a16:creationId xmlns:a16="http://schemas.microsoft.com/office/drawing/2014/main" id="{89D16701-DA76-4F72-BB63-E2C3FFBDFE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6260" y="4752208"/>
            <a:ext cx="365021" cy="365021"/>
          </a:xfrm>
          <a:prstGeom prst="ellipse">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9" name="Oval 18">
            <a:extLst>
              <a:ext uri="{FF2B5EF4-FFF2-40B4-BE49-F238E27FC236}">
                <a16:creationId xmlns:a16="http://schemas.microsoft.com/office/drawing/2014/main" id="{1CC28BE1-9DC6-43FE-9582-39F091098D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6260" y="4752208"/>
            <a:ext cx="365021" cy="365021"/>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21" name="Graphic 4">
            <a:extLst>
              <a:ext uri="{FF2B5EF4-FFF2-40B4-BE49-F238E27FC236}">
                <a16:creationId xmlns:a16="http://schemas.microsoft.com/office/drawing/2014/main" id="{AF9AF3F3-CE0C-4125-BDD7-346487FA0B4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09667" y="5539935"/>
            <a:ext cx="975169" cy="975171"/>
            <a:chOff x="5829300" y="3162300"/>
            <a:chExt cx="532256" cy="532257"/>
          </a:xfrm>
          <a:solidFill>
            <a:schemeClr val="bg1"/>
          </a:solidFill>
        </p:grpSpPr>
        <p:sp>
          <p:nvSpPr>
            <p:cNvPr id="22" name="Freeform: Shape 21">
              <a:extLst>
                <a:ext uri="{FF2B5EF4-FFF2-40B4-BE49-F238E27FC236}">
                  <a16:creationId xmlns:a16="http://schemas.microsoft.com/office/drawing/2014/main" id="{B31DFBFA-CF4D-4940-9086-26F83E5C6B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9208" y="3192208"/>
              <a:ext cx="112966" cy="11296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id="{27854033-BD20-4C77-8C5B-048F4B3BDD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1205" y="3164205"/>
              <a:ext cx="230314" cy="230314"/>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BC93AA74-BEB3-444F-835B-7AA6ECE61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29300" y="3162300"/>
              <a:ext cx="294131" cy="294131"/>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F00DF1C9-6952-4704-B8B3-95406E18E4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7205" y="3170110"/>
              <a:ext cx="337184" cy="337280"/>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B34783FD-297C-40D2-964B-DBAE4DE28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3207" y="3186207"/>
              <a:ext cx="364617" cy="364617"/>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DE621623-0357-4FD5-A1AC-4005010259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5305" y="3208305"/>
              <a:ext cx="380238" cy="380238"/>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024F346E-10A0-458F-A9CA-8C0079472F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02832" y="3235832"/>
              <a:ext cx="385191" cy="385191"/>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7937A2F7-01A9-47F3-BED6-B61D998408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35789" y="3268313"/>
              <a:ext cx="379761" cy="380237"/>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5B44DAF8-5073-441A-82E1-180385D35F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2841" y="3305841"/>
              <a:ext cx="364807" cy="364807"/>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52B0413D-0E36-4A90-8E6A-9EDC676A60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16370" y="3349466"/>
              <a:ext cx="337280" cy="337280"/>
            </a:xfrm>
            <a:custGeom>
              <a:avLst/>
              <a:gdLst>
                <a:gd name="connsiteX0" fmla="*/ 333470 w 337280"/>
                <a:gd name="connsiteY0" fmla="*/ 0 h 337280"/>
                <a:gd name="connsiteX1" fmla="*/ 337280 w 337280"/>
                <a:gd name="connsiteY1" fmla="*/ 13430 h 337280"/>
                <a:gd name="connsiteX2" fmla="*/ 13430 w 337280"/>
                <a:gd name="connsiteY2" fmla="*/ 337280 h 337280"/>
                <a:gd name="connsiteX3" fmla="*/ 0 w 337280"/>
                <a:gd name="connsiteY3" fmla="*/ 333470 h 337280"/>
              </a:gdLst>
              <a:ahLst/>
              <a:cxnLst>
                <a:cxn ang="0">
                  <a:pos x="connsiteX0" y="connsiteY0"/>
                </a:cxn>
                <a:cxn ang="0">
                  <a:pos x="connsiteX1" y="connsiteY1"/>
                </a:cxn>
                <a:cxn ang="0">
                  <a:pos x="connsiteX2" y="connsiteY2"/>
                </a:cxn>
                <a:cxn ang="0">
                  <a:pos x="connsiteX3" y="connsiteY3"/>
                </a:cxn>
              </a:cxnLst>
              <a:rect l="l" t="t" r="r" b="b"/>
              <a:pathLst>
                <a:path w="337280" h="337280">
                  <a:moveTo>
                    <a:pt x="333470" y="0"/>
                  </a:moveTo>
                  <a:cubicBezTo>
                    <a:pt x="334899" y="4382"/>
                    <a:pt x="336137" y="8858"/>
                    <a:pt x="337280" y="13430"/>
                  </a:cubicBezTo>
                  <a:lnTo>
                    <a:pt x="13430" y="337280"/>
                  </a:lnTo>
                  <a:cubicBezTo>
                    <a:pt x="8858" y="336137"/>
                    <a:pt x="4382" y="334899"/>
                    <a:pt x="0" y="333470"/>
                  </a:cubicBez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86059ECF-0D50-48AD-B67A-645EC29D33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67329" y="3400425"/>
              <a:ext cx="294227" cy="294132"/>
            </a:xfrm>
            <a:custGeom>
              <a:avLst/>
              <a:gdLst>
                <a:gd name="connsiteX0" fmla="*/ 292989 w 294227"/>
                <a:gd name="connsiteY0" fmla="*/ 0 h 294132"/>
                <a:gd name="connsiteX1" fmla="*/ 294227 w 294227"/>
                <a:gd name="connsiteY1" fmla="*/ 15907 h 294132"/>
                <a:gd name="connsiteX2" fmla="*/ 15907 w 294227"/>
                <a:gd name="connsiteY2" fmla="*/ 294132 h 294132"/>
                <a:gd name="connsiteX3" fmla="*/ 0 w 294227"/>
                <a:gd name="connsiteY3" fmla="*/ 292894 h 294132"/>
              </a:gdLst>
              <a:ahLst/>
              <a:cxnLst>
                <a:cxn ang="0">
                  <a:pos x="connsiteX0" y="connsiteY0"/>
                </a:cxn>
                <a:cxn ang="0">
                  <a:pos x="connsiteX1" y="connsiteY1"/>
                </a:cxn>
                <a:cxn ang="0">
                  <a:pos x="connsiteX2" y="connsiteY2"/>
                </a:cxn>
                <a:cxn ang="0">
                  <a:pos x="connsiteX3" y="connsiteY3"/>
                </a:cxn>
              </a:cxnLst>
              <a:rect l="l" t="t" r="r" b="b"/>
              <a:pathLst>
                <a:path w="294227" h="294132">
                  <a:moveTo>
                    <a:pt x="292989" y="0"/>
                  </a:moveTo>
                  <a:cubicBezTo>
                    <a:pt x="293561" y="5334"/>
                    <a:pt x="293942" y="10668"/>
                    <a:pt x="294227" y="15907"/>
                  </a:cubicBezTo>
                  <a:lnTo>
                    <a:pt x="15907" y="294132"/>
                  </a:lnTo>
                  <a:cubicBezTo>
                    <a:pt x="10668" y="294132"/>
                    <a:pt x="5334" y="293465"/>
                    <a:pt x="0" y="292894"/>
                  </a:cubicBez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B394906F-6BF2-447E-9886-F12708E128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29337" y="3462337"/>
              <a:ext cx="230314" cy="230314"/>
            </a:xfrm>
            <a:custGeom>
              <a:avLst/>
              <a:gdLst>
                <a:gd name="connsiteX0" fmla="*/ 230315 w 230314"/>
                <a:gd name="connsiteY0" fmla="*/ 0 h 230314"/>
                <a:gd name="connsiteX1" fmla="*/ 226886 w 230314"/>
                <a:gd name="connsiteY1" fmla="*/ 20574 h 230314"/>
                <a:gd name="connsiteX2" fmla="*/ 20669 w 230314"/>
                <a:gd name="connsiteY2" fmla="*/ 226790 h 230314"/>
                <a:gd name="connsiteX3" fmla="*/ 0 w 230314"/>
                <a:gd name="connsiteY3" fmla="*/ 230315 h 230314"/>
              </a:gdLst>
              <a:ahLst/>
              <a:cxnLst>
                <a:cxn ang="0">
                  <a:pos x="connsiteX0" y="connsiteY0"/>
                </a:cxn>
                <a:cxn ang="0">
                  <a:pos x="connsiteX1" y="connsiteY1"/>
                </a:cxn>
                <a:cxn ang="0">
                  <a:pos x="connsiteX2" y="connsiteY2"/>
                </a:cxn>
                <a:cxn ang="0">
                  <a:pos x="connsiteX3" y="connsiteY3"/>
                </a:cxn>
              </a:cxnLst>
              <a:rect l="l" t="t" r="r" b="b"/>
              <a:pathLst>
                <a:path w="230314" h="230314">
                  <a:moveTo>
                    <a:pt x="230315" y="0"/>
                  </a:moveTo>
                  <a:cubicBezTo>
                    <a:pt x="229457" y="6953"/>
                    <a:pt x="228314" y="13716"/>
                    <a:pt x="226886" y="20574"/>
                  </a:cubicBezTo>
                  <a:lnTo>
                    <a:pt x="20669" y="226790"/>
                  </a:lnTo>
                  <a:cubicBezTo>
                    <a:pt x="13811" y="228314"/>
                    <a:pt x="6953" y="229457"/>
                    <a:pt x="0" y="230315"/>
                  </a:cubicBez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A45EB96B-215A-4EBF-A594-2B08222339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18682" y="3551682"/>
              <a:ext cx="112871" cy="112871"/>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9525" cap="flat">
              <a:noFill/>
              <a:prstDash val="solid"/>
              <a:miter/>
            </a:ln>
          </p:spPr>
          <p:txBody>
            <a:bodyPr rtlCol="0" anchor="ctr"/>
            <a:lstStyle/>
            <a:p>
              <a:endParaRPr lang="en-US" dirty="0"/>
            </a:p>
          </p:txBody>
        </p:sp>
      </p:grpSp>
      <p:graphicFrame>
        <p:nvGraphicFramePr>
          <p:cNvPr id="20" name="Content Placeholder 2">
            <a:extLst>
              <a:ext uri="{FF2B5EF4-FFF2-40B4-BE49-F238E27FC236}">
                <a16:creationId xmlns:a16="http://schemas.microsoft.com/office/drawing/2014/main" id="{72CEDEA4-7992-AACA-B11F-AFF40640BB94}"/>
              </a:ext>
            </a:extLst>
          </p:cNvPr>
          <p:cNvGraphicFramePr>
            <a:graphicFrameLocks noGrp="1"/>
          </p:cNvGraphicFramePr>
          <p:nvPr>
            <p:ph idx="1"/>
            <p:extLst>
              <p:ext uri="{D42A27DB-BD31-4B8C-83A1-F6EECF244321}">
                <p14:modId xmlns:p14="http://schemas.microsoft.com/office/powerpoint/2010/main" val="701964850"/>
              </p:ext>
            </p:extLst>
          </p:nvPr>
        </p:nvGraphicFramePr>
        <p:xfrm>
          <a:off x="5484139" y="477540"/>
          <a:ext cx="6301601" cy="58788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09949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6941F-478F-A532-2BA2-F1E7E56FBD70}"/>
              </a:ext>
            </a:extLst>
          </p:cNvPr>
          <p:cNvSpPr>
            <a:spLocks noGrp="1"/>
          </p:cNvSpPr>
          <p:nvPr>
            <p:ph type="title"/>
          </p:nvPr>
        </p:nvSpPr>
        <p:spPr/>
        <p:txBody>
          <a:bodyPr/>
          <a:lstStyle/>
          <a:p>
            <a:r>
              <a:rPr lang="en-US" dirty="0"/>
              <a:t>Forest ecology journal articles (examples)</a:t>
            </a:r>
          </a:p>
        </p:txBody>
      </p:sp>
      <p:sp>
        <p:nvSpPr>
          <p:cNvPr id="3" name="Content Placeholder 2">
            <a:extLst>
              <a:ext uri="{FF2B5EF4-FFF2-40B4-BE49-F238E27FC236}">
                <a16:creationId xmlns:a16="http://schemas.microsoft.com/office/drawing/2014/main" id="{05D3FDB4-F458-268E-7135-B99783623915}"/>
              </a:ext>
            </a:extLst>
          </p:cNvPr>
          <p:cNvSpPr>
            <a:spLocks noGrp="1"/>
          </p:cNvSpPr>
          <p:nvPr>
            <p:ph idx="1"/>
          </p:nvPr>
        </p:nvSpPr>
        <p:spPr/>
        <p:txBody>
          <a:bodyPr>
            <a:normAutofit fontScale="70000" lnSpcReduction="20000"/>
          </a:bodyPr>
          <a:lstStyle/>
          <a:p>
            <a:pPr rtl="0">
              <a:lnSpc>
                <a:spcPct val="100000"/>
              </a:lnSpc>
              <a:spcAft>
                <a:spcPts val="0"/>
              </a:spcAft>
            </a:pPr>
            <a:r>
              <a:rPr lang="en-US" b="0" dirty="0">
                <a:effectLst/>
              </a:rPr>
              <a:t>Baker, William L.; Chad T. Hanson; Mark A. Williams; and Dominick A. </a:t>
            </a:r>
            <a:r>
              <a:rPr lang="en-US" b="0" dirty="0" err="1">
                <a:effectLst/>
              </a:rPr>
              <a:t>Dellasala</a:t>
            </a:r>
            <a:r>
              <a:rPr lang="en-US" b="0" dirty="0">
                <a:effectLst/>
              </a:rPr>
              <a:t>. 2023. Countering omitted evidence of variable forests and fire regimes in western USA dry forests: The low-severity-fire model rejected. </a:t>
            </a:r>
            <a:r>
              <a:rPr lang="en-US" b="0" i="1" dirty="0">
                <a:effectLst/>
              </a:rPr>
              <a:t>Fire</a:t>
            </a:r>
            <a:r>
              <a:rPr lang="en-US" b="0" i="0" dirty="0">
                <a:effectLst/>
              </a:rPr>
              <a:t> 6:146, </a:t>
            </a:r>
            <a:r>
              <a:rPr lang="en-US" b="0" i="0" u="sng" dirty="0">
                <a:solidFill>
                  <a:srgbClr val="000080"/>
                </a:solidFill>
                <a:effectLst/>
                <a:hlinkClick r:id="rId2"/>
              </a:rPr>
              <a:t>https://doi.org/10.3390/fire6040146</a:t>
            </a:r>
            <a:r>
              <a:rPr lang="en-US" b="0" i="0" dirty="0">
                <a:effectLst/>
              </a:rPr>
              <a:t>.</a:t>
            </a:r>
            <a:br>
              <a:rPr lang="en-US" dirty="0">
                <a:effectLst/>
              </a:rPr>
            </a:br>
            <a:endParaRPr lang="en-US" dirty="0">
              <a:effectLst/>
            </a:endParaRPr>
          </a:p>
          <a:p>
            <a:pPr rtl="0">
              <a:lnSpc>
                <a:spcPct val="100000"/>
              </a:lnSpc>
              <a:spcAft>
                <a:spcPts val="0"/>
              </a:spcAft>
            </a:pPr>
            <a:r>
              <a:rPr lang="en-US" b="0" dirty="0" err="1">
                <a:effectLst/>
              </a:rPr>
              <a:t>Birdsey</a:t>
            </a:r>
            <a:r>
              <a:rPr lang="en-US" b="0" dirty="0">
                <a:effectLst/>
              </a:rPr>
              <a:t>, Richard; Andrea </a:t>
            </a:r>
            <a:r>
              <a:rPr lang="en-US" b="0" dirty="0" err="1">
                <a:effectLst/>
              </a:rPr>
              <a:t>Castanho</a:t>
            </a:r>
            <a:r>
              <a:rPr lang="en-US" b="0" dirty="0">
                <a:effectLst/>
              </a:rPr>
              <a:t>; Richard Houghton; and Kathleen Savage 2023. Middle-aged forests in the Eastern U.S. have significant climate mitigation potential. Forest Ecology and Management 548:121373, </a:t>
            </a:r>
            <a:r>
              <a:rPr lang="en-US" b="0" u="sng" dirty="0">
                <a:solidFill>
                  <a:srgbClr val="000080"/>
                </a:solidFill>
                <a:effectLst/>
                <a:hlinkClick r:id="rId3"/>
              </a:rPr>
              <a:t>https://doi.org/10.1016/j.foreco.2023.121373</a:t>
            </a:r>
            <a:r>
              <a:rPr lang="en-US" b="0" dirty="0">
                <a:effectLst/>
              </a:rPr>
              <a:t>.</a:t>
            </a:r>
            <a:br>
              <a:rPr lang="en-US" dirty="0">
                <a:effectLst/>
              </a:rPr>
            </a:br>
            <a:endParaRPr lang="en-US" dirty="0">
              <a:effectLst/>
            </a:endParaRPr>
          </a:p>
          <a:p>
            <a:pPr rtl="0">
              <a:lnSpc>
                <a:spcPct val="100000"/>
              </a:lnSpc>
              <a:spcAft>
                <a:spcPts val="0"/>
              </a:spcAft>
            </a:pPr>
            <a:r>
              <a:rPr lang="en-US" b="0" dirty="0">
                <a:effectLst/>
              </a:rPr>
              <a:t>Ding, Wei-Dan; Ahmed </a:t>
            </a:r>
            <a:r>
              <a:rPr lang="en-US" b="0" dirty="0" err="1">
                <a:effectLst/>
              </a:rPr>
              <a:t>Koubaa</a:t>
            </a:r>
            <a:r>
              <a:rPr lang="en-US" b="0" dirty="0">
                <a:effectLst/>
              </a:rPr>
              <a:t>; and Abdelkader </a:t>
            </a:r>
            <a:r>
              <a:rPr lang="en-US" b="0" dirty="0" err="1">
                <a:effectLst/>
              </a:rPr>
              <a:t>Chaala</a:t>
            </a:r>
            <a:r>
              <a:rPr lang="en-US" b="0" dirty="0">
                <a:effectLst/>
              </a:rPr>
              <a:t>. 2013. Mechanical properties of MMA-hardened hybrid poplar wood. Industrial Crops and Projects 46:304-310, </a:t>
            </a:r>
            <a:r>
              <a:rPr lang="en-US" b="0" u="sng" dirty="0">
                <a:solidFill>
                  <a:srgbClr val="000080"/>
                </a:solidFill>
                <a:effectLst/>
                <a:hlinkClick r:id="rId4"/>
              </a:rPr>
              <a:t>https://doi.org/10.1016/j.indcrop.2013.02.004</a:t>
            </a:r>
            <a:r>
              <a:rPr lang="en-US" b="0" dirty="0">
                <a:effectLst/>
              </a:rPr>
              <a:t>.</a:t>
            </a:r>
            <a:br>
              <a:rPr lang="en-US" dirty="0">
                <a:effectLst/>
              </a:rPr>
            </a:br>
            <a:endParaRPr lang="en-US" dirty="0">
              <a:effectLst/>
            </a:endParaRPr>
          </a:p>
          <a:p>
            <a:pPr rtl="0">
              <a:lnSpc>
                <a:spcPct val="100000"/>
              </a:lnSpc>
              <a:spcAft>
                <a:spcPts val="0"/>
              </a:spcAft>
            </a:pPr>
            <a:r>
              <a:rPr lang="en-US" b="0" dirty="0">
                <a:effectLst/>
              </a:rPr>
              <a:t>Donovan, Victoria M.; Raelene Crandall; Jennifer Fill; and Carissa L. Wonka. 2023. Increasing large wildfire in the eastern United States. Geophysical Research Letters 50(24):e2023GL107051, </a:t>
            </a:r>
            <a:r>
              <a:rPr lang="en-US" b="0" u="sng" dirty="0">
                <a:solidFill>
                  <a:srgbClr val="000080"/>
                </a:solidFill>
                <a:effectLst/>
                <a:hlinkClick r:id="rId5"/>
              </a:rPr>
              <a:t>https://doi.org/10.1029/2023GL107051</a:t>
            </a:r>
            <a:r>
              <a:rPr lang="en-US" b="0" dirty="0">
                <a:effectLst/>
              </a:rPr>
              <a:t>.</a:t>
            </a:r>
            <a:endParaRPr lang="en-US" dirty="0">
              <a:effectLst/>
            </a:endParaRPr>
          </a:p>
          <a:p>
            <a:endParaRPr lang="en-US" dirty="0"/>
          </a:p>
        </p:txBody>
      </p:sp>
    </p:spTree>
    <p:extLst>
      <p:ext uri="{BB962C8B-B14F-4D97-AF65-F5344CB8AC3E}">
        <p14:creationId xmlns:p14="http://schemas.microsoft.com/office/powerpoint/2010/main" val="752543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1BFCE-A37B-E27B-E175-A4988818D87C}"/>
              </a:ext>
            </a:extLst>
          </p:cNvPr>
          <p:cNvSpPr>
            <a:spLocks noGrp="1"/>
          </p:cNvSpPr>
          <p:nvPr>
            <p:ph type="title"/>
          </p:nvPr>
        </p:nvSpPr>
        <p:spPr/>
        <p:txBody>
          <a:bodyPr/>
          <a:lstStyle/>
          <a:p>
            <a:r>
              <a:rPr lang="en-US" dirty="0"/>
              <a:t>Types of information in journal articles</a:t>
            </a:r>
          </a:p>
        </p:txBody>
      </p:sp>
      <p:sp>
        <p:nvSpPr>
          <p:cNvPr id="3" name="Content Placeholder 2">
            <a:extLst>
              <a:ext uri="{FF2B5EF4-FFF2-40B4-BE49-F238E27FC236}">
                <a16:creationId xmlns:a16="http://schemas.microsoft.com/office/drawing/2014/main" id="{F8CF37CF-1892-DCEF-93B3-6A1E8950138B}"/>
              </a:ext>
            </a:extLst>
          </p:cNvPr>
          <p:cNvSpPr>
            <a:spLocks noGrp="1"/>
          </p:cNvSpPr>
          <p:nvPr>
            <p:ph idx="1"/>
          </p:nvPr>
        </p:nvSpPr>
        <p:spPr>
          <a:xfrm>
            <a:off x="838200" y="1825625"/>
            <a:ext cx="4867275" cy="3679031"/>
          </a:xfrm>
        </p:spPr>
        <p:txBody>
          <a:bodyPr/>
          <a:lstStyle/>
          <a:p>
            <a:r>
              <a:rPr lang="en-US" dirty="0"/>
              <a:t>Social information</a:t>
            </a:r>
          </a:p>
          <a:p>
            <a:pPr lvl="1"/>
            <a:r>
              <a:rPr lang="en-US" dirty="0"/>
              <a:t>Authors’ institutional affiliations</a:t>
            </a:r>
          </a:p>
          <a:p>
            <a:pPr lvl="1"/>
            <a:r>
              <a:rPr lang="en-US" dirty="0"/>
              <a:t>Funding sources</a:t>
            </a:r>
          </a:p>
          <a:p>
            <a:r>
              <a:rPr lang="en-US" dirty="0"/>
              <a:t>Content information</a:t>
            </a:r>
          </a:p>
          <a:p>
            <a:pPr lvl="1"/>
            <a:r>
              <a:rPr lang="en-US" dirty="0"/>
              <a:t>Study objectives</a:t>
            </a:r>
          </a:p>
          <a:p>
            <a:pPr lvl="1"/>
            <a:r>
              <a:rPr lang="en-US" dirty="0"/>
              <a:t>Hypotheses tested</a:t>
            </a:r>
          </a:p>
          <a:p>
            <a:pPr lvl="1"/>
            <a:r>
              <a:rPr lang="en-US" dirty="0"/>
              <a:t>Findings</a:t>
            </a:r>
          </a:p>
        </p:txBody>
      </p:sp>
      <p:pic>
        <p:nvPicPr>
          <p:cNvPr id="9" name="Picture 8">
            <a:extLst>
              <a:ext uri="{FF2B5EF4-FFF2-40B4-BE49-F238E27FC236}">
                <a16:creationId xmlns:a16="http://schemas.microsoft.com/office/drawing/2014/main" id="{88EC74DD-5773-CFF3-52BB-ED55B33574D7}"/>
              </a:ext>
            </a:extLst>
          </p:cNvPr>
          <p:cNvPicPr>
            <a:picLocks noChangeAspect="1"/>
          </p:cNvPicPr>
          <p:nvPr/>
        </p:nvPicPr>
        <p:blipFill>
          <a:blip r:embed="rId2"/>
          <a:stretch>
            <a:fillRect/>
          </a:stretch>
        </p:blipFill>
        <p:spPr>
          <a:xfrm>
            <a:off x="5954159" y="1562100"/>
            <a:ext cx="5857875" cy="5295900"/>
          </a:xfrm>
          <a:prstGeom prst="rect">
            <a:avLst/>
          </a:prstGeom>
        </p:spPr>
      </p:pic>
    </p:spTree>
    <p:extLst>
      <p:ext uri="{BB962C8B-B14F-4D97-AF65-F5344CB8AC3E}">
        <p14:creationId xmlns:p14="http://schemas.microsoft.com/office/powerpoint/2010/main" val="87498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E41D5-F3FA-54E6-B6AD-C329BC4FF4DE}"/>
              </a:ext>
            </a:extLst>
          </p:cNvPr>
          <p:cNvSpPr>
            <a:spLocks noGrp="1"/>
          </p:cNvSpPr>
          <p:nvPr>
            <p:ph type="title"/>
          </p:nvPr>
        </p:nvSpPr>
        <p:spPr/>
        <p:txBody>
          <a:bodyPr/>
          <a:lstStyle/>
          <a:p>
            <a:r>
              <a:rPr lang="en-US" dirty="0"/>
              <a:t>A literature review</a:t>
            </a:r>
          </a:p>
        </p:txBody>
      </p:sp>
      <p:sp>
        <p:nvSpPr>
          <p:cNvPr id="3" name="Content Placeholder 2">
            <a:extLst>
              <a:ext uri="{FF2B5EF4-FFF2-40B4-BE49-F238E27FC236}">
                <a16:creationId xmlns:a16="http://schemas.microsoft.com/office/drawing/2014/main" id="{7EBF0475-82FF-D251-0CEC-8983D849F67B}"/>
              </a:ext>
            </a:extLst>
          </p:cNvPr>
          <p:cNvSpPr>
            <a:spLocks noGrp="1"/>
          </p:cNvSpPr>
          <p:nvPr>
            <p:ph idx="1"/>
          </p:nvPr>
        </p:nvSpPr>
        <p:spPr/>
        <p:txBody>
          <a:bodyPr>
            <a:normAutofit fontScale="77500" lnSpcReduction="20000"/>
          </a:bodyPr>
          <a:lstStyle/>
          <a:p>
            <a:pPr marL="0" indent="0">
              <a:buNone/>
            </a:pPr>
            <a:r>
              <a:rPr lang="en-US" dirty="0">
                <a:solidFill>
                  <a:srgbClr val="FF0000"/>
                </a:solidFill>
              </a:rPr>
              <a:t>Law </a:t>
            </a:r>
            <a:r>
              <a:rPr lang="en-US" i="1" dirty="0">
                <a:solidFill>
                  <a:srgbClr val="FF0000"/>
                </a:solidFill>
              </a:rPr>
              <a:t>et al.</a:t>
            </a:r>
            <a:r>
              <a:rPr lang="en-US" dirty="0">
                <a:solidFill>
                  <a:srgbClr val="FF0000"/>
                </a:solidFill>
              </a:rPr>
              <a:t> 2022. Creating strategic reserves to protect forest carbon and reduce biodiversity </a:t>
            </a:r>
          </a:p>
          <a:p>
            <a:pPr marL="0" indent="0">
              <a:buNone/>
            </a:pPr>
            <a:r>
              <a:rPr lang="en-US" dirty="0">
                <a:solidFill>
                  <a:srgbClr val="FF0000"/>
                </a:solidFill>
              </a:rPr>
              <a:t>losses in the United States. </a:t>
            </a:r>
            <a:r>
              <a:rPr lang="en-US" i="1" dirty="0">
                <a:solidFill>
                  <a:srgbClr val="FF0000"/>
                </a:solidFill>
              </a:rPr>
              <a:t>Land</a:t>
            </a:r>
            <a:r>
              <a:rPr lang="en-US" dirty="0">
                <a:solidFill>
                  <a:srgbClr val="FF0000"/>
                </a:solidFill>
              </a:rPr>
              <a:t> 11:721, </a:t>
            </a:r>
            <a:r>
              <a:rPr lang="en-US" dirty="0">
                <a:solidFill>
                  <a:srgbClr val="FF0000"/>
                </a:solidFill>
                <a:hlinkClick r:id="rId2"/>
              </a:rPr>
              <a:t>https://doi.org/10.3390/land11050721</a:t>
            </a:r>
            <a:r>
              <a:rPr lang="en-US" dirty="0">
                <a:solidFill>
                  <a:srgbClr val="FF0000"/>
                </a:solidFill>
              </a:rPr>
              <a:t>. </a:t>
            </a:r>
          </a:p>
          <a:p>
            <a:pPr marL="0" indent="0">
              <a:buNone/>
            </a:pPr>
            <a:r>
              <a:rPr lang="en-US" dirty="0"/>
              <a:t>Abstract: This paper provides a review and comparison of strategies to increase forest carbon, and reduce species losses for climate change mitigation and adaptation in the United States. It compares forest management strategies and actions that are taking place or being proposed to reduce wildfire risk and to increase carbon storage with recent research findings. International agreements state that safeguarding biodiversity and ecosystems is fundamental to climate resilience with respect to climate change impacts on them, and their roles in adaptation and mitigation. The recent Intergovernmental Panel on Climate Change report on impacts, mitigation, and adaptation found, and member countries agreed, that maintaining the resilience of biodiversity and ecosystem services at a global scale is “fundamental” for climate mitigation and adaptation, and requires “effective and equitable conservation of approximately 30 to 50% of Earth’s land, freshwater and ocean areas, including current near-natural ecosystems.” Our key message is that many of the current and proposed forest management actions in the United States are not consistent with climate goals, and that preserving 30 to 50% of lands for their carbon, biodiversity and water is feasible, effective, and necessary for achieving them.</a:t>
            </a:r>
          </a:p>
        </p:txBody>
      </p:sp>
    </p:spTree>
    <p:extLst>
      <p:ext uri="{BB962C8B-B14F-4D97-AF65-F5344CB8AC3E}">
        <p14:creationId xmlns:p14="http://schemas.microsoft.com/office/powerpoint/2010/main" val="8197157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369</TotalTime>
  <Words>555</Words>
  <Application>Microsoft Office PowerPoint</Application>
  <PresentationFormat>Widescreen</PresentationFormat>
  <Paragraphs>31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A formative assignment on interpretation of  scientific journal articles</vt:lpstr>
      <vt:lpstr>Helping students read and interpret articles</vt:lpstr>
      <vt:lpstr>Forest ecology journal articles (examples)</vt:lpstr>
      <vt:lpstr>Types of information in journal articles</vt:lpstr>
      <vt:lpstr>A literature review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formative assignment on interpretation of  scientific journal articles</dc:title>
  <dc:creator>Donald Winslow</dc:creator>
  <cp:lastModifiedBy>Donald Winslow</cp:lastModifiedBy>
  <cp:revision>16</cp:revision>
  <dcterms:created xsi:type="dcterms:W3CDTF">2024-02-17T20:51:44Z</dcterms:created>
  <dcterms:modified xsi:type="dcterms:W3CDTF">2024-02-18T14:10:35Z</dcterms:modified>
</cp:coreProperties>
</file>