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61DD09-2DA2-49D9-852A-A3AA9D828E5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B1881E5-EE6C-4CE4-A450-705DC9582320}">
      <dgm:prSet/>
      <dgm:spPr/>
      <dgm:t>
        <a:bodyPr/>
        <a:lstStyle/>
        <a:p>
          <a:r>
            <a:rPr lang="en-US"/>
            <a:t>Focused on scientific journal articles</a:t>
          </a:r>
        </a:p>
      </dgm:t>
    </dgm:pt>
    <dgm:pt modelId="{C5F97DA6-61F4-4F2C-89A4-0FAD2CE8433F}" type="parTrans" cxnId="{319699CD-F361-4FA6-AEF2-BCD12B7AF02E}">
      <dgm:prSet/>
      <dgm:spPr/>
      <dgm:t>
        <a:bodyPr/>
        <a:lstStyle/>
        <a:p>
          <a:endParaRPr lang="en-US"/>
        </a:p>
      </dgm:t>
    </dgm:pt>
    <dgm:pt modelId="{076E029F-6F59-4BA0-BB0D-4B3F3DF829BB}" type="sibTrans" cxnId="{319699CD-F361-4FA6-AEF2-BCD12B7AF02E}">
      <dgm:prSet/>
      <dgm:spPr/>
      <dgm:t>
        <a:bodyPr/>
        <a:lstStyle/>
        <a:p>
          <a:endParaRPr lang="en-US"/>
        </a:p>
      </dgm:t>
    </dgm:pt>
    <dgm:pt modelId="{DDD6AC70-5233-4DA9-A739-FA746D65B184}">
      <dgm:prSet/>
      <dgm:spPr/>
      <dgm:t>
        <a:bodyPr/>
        <a:lstStyle/>
        <a:p>
          <a:r>
            <a:rPr lang="en-US" dirty="0"/>
            <a:t>In the fields of forest ecology and forestry</a:t>
          </a:r>
        </a:p>
        <a:p>
          <a:r>
            <a:rPr lang="en-US" dirty="0"/>
            <a:t>(for an AP Environmental Science class)</a:t>
          </a:r>
        </a:p>
      </dgm:t>
    </dgm:pt>
    <dgm:pt modelId="{23F6820B-1E97-4C66-9D7E-87B6AAA20A72}" type="parTrans" cxnId="{E4756E7D-26FB-45DF-85BF-188EDAE7C405}">
      <dgm:prSet/>
      <dgm:spPr/>
      <dgm:t>
        <a:bodyPr/>
        <a:lstStyle/>
        <a:p>
          <a:endParaRPr lang="en-US"/>
        </a:p>
      </dgm:t>
    </dgm:pt>
    <dgm:pt modelId="{A36ABE99-194C-4BF1-A3BA-DA89FA9DEC6B}" type="sibTrans" cxnId="{E4756E7D-26FB-45DF-85BF-188EDAE7C405}">
      <dgm:prSet/>
      <dgm:spPr/>
      <dgm:t>
        <a:bodyPr/>
        <a:lstStyle/>
        <a:p>
          <a:endParaRPr lang="en-US"/>
        </a:p>
      </dgm:t>
    </dgm:pt>
    <dgm:pt modelId="{E29E6C3A-F648-4AF7-B8DA-A97D3B6D5384}">
      <dgm:prSet/>
      <dgm:spPr/>
      <dgm:t>
        <a:bodyPr/>
        <a:lstStyle/>
        <a:p>
          <a:r>
            <a:rPr lang="en-US"/>
            <a:t>Questions posed to help students learn where to find specific info</a:t>
          </a:r>
        </a:p>
      </dgm:t>
    </dgm:pt>
    <dgm:pt modelId="{1F6143E5-4357-48F0-A8A1-C4D1135F0D8D}" type="parTrans" cxnId="{0DC203CF-C9DF-4790-93BA-9DF5279924E7}">
      <dgm:prSet/>
      <dgm:spPr/>
      <dgm:t>
        <a:bodyPr/>
        <a:lstStyle/>
        <a:p>
          <a:endParaRPr lang="en-US"/>
        </a:p>
      </dgm:t>
    </dgm:pt>
    <dgm:pt modelId="{4D796197-DA3F-4AF0-8FBC-94337A512351}" type="sibTrans" cxnId="{0DC203CF-C9DF-4790-93BA-9DF5279924E7}">
      <dgm:prSet/>
      <dgm:spPr/>
      <dgm:t>
        <a:bodyPr/>
        <a:lstStyle/>
        <a:p>
          <a:endParaRPr lang="en-US"/>
        </a:p>
      </dgm:t>
    </dgm:pt>
    <dgm:pt modelId="{F33D52DD-75E6-4FEF-8C84-55947BA07B5D}">
      <dgm:prSet/>
      <dgm:spPr/>
      <dgm:t>
        <a:bodyPr/>
        <a:lstStyle/>
        <a:p>
          <a:r>
            <a:rPr lang="en-US"/>
            <a:t>Social information</a:t>
          </a:r>
        </a:p>
      </dgm:t>
    </dgm:pt>
    <dgm:pt modelId="{A87FD846-CB22-4199-8201-95C507982319}" type="parTrans" cxnId="{8DA950D0-1726-49CA-A109-23ADCE72D77C}">
      <dgm:prSet/>
      <dgm:spPr/>
      <dgm:t>
        <a:bodyPr/>
        <a:lstStyle/>
        <a:p>
          <a:endParaRPr lang="en-US"/>
        </a:p>
      </dgm:t>
    </dgm:pt>
    <dgm:pt modelId="{432FED92-FCCF-472C-8ABD-8BCAD2D29798}" type="sibTrans" cxnId="{8DA950D0-1726-49CA-A109-23ADCE72D77C}">
      <dgm:prSet/>
      <dgm:spPr/>
      <dgm:t>
        <a:bodyPr/>
        <a:lstStyle/>
        <a:p>
          <a:endParaRPr lang="en-US"/>
        </a:p>
      </dgm:t>
    </dgm:pt>
    <dgm:pt modelId="{9AD111BB-C5F7-4C23-8E54-8DD3BDCA5BBB}">
      <dgm:prSet/>
      <dgm:spPr/>
      <dgm:t>
        <a:bodyPr/>
        <a:lstStyle/>
        <a:p>
          <a:r>
            <a:rPr lang="en-US"/>
            <a:t>Content information</a:t>
          </a:r>
        </a:p>
      </dgm:t>
    </dgm:pt>
    <dgm:pt modelId="{E2780FD4-C837-48DE-B08F-BE0AB82523A8}" type="parTrans" cxnId="{92CFD5D1-F3EF-4B09-BFF8-E7AC8170E68D}">
      <dgm:prSet/>
      <dgm:spPr/>
      <dgm:t>
        <a:bodyPr/>
        <a:lstStyle/>
        <a:p>
          <a:endParaRPr lang="en-US"/>
        </a:p>
      </dgm:t>
    </dgm:pt>
    <dgm:pt modelId="{40521DAF-854B-4B6E-8B94-6491781F0FA3}" type="sibTrans" cxnId="{92CFD5D1-F3EF-4B09-BFF8-E7AC8170E68D}">
      <dgm:prSet/>
      <dgm:spPr/>
      <dgm:t>
        <a:bodyPr/>
        <a:lstStyle/>
        <a:p>
          <a:endParaRPr lang="en-US"/>
        </a:p>
      </dgm:t>
    </dgm:pt>
    <dgm:pt modelId="{02B181A2-655A-49DE-89A8-689A526F3B16}">
      <dgm:prSet/>
      <dgm:spPr/>
      <dgm:t>
        <a:bodyPr/>
        <a:lstStyle/>
        <a:p>
          <a:r>
            <a:rPr lang="en-US"/>
            <a:t>Helping students determine what kind of paper it is</a:t>
          </a:r>
        </a:p>
      </dgm:t>
    </dgm:pt>
    <dgm:pt modelId="{153D1536-B475-48D4-BFFE-012DD0996D09}" type="parTrans" cxnId="{D7FFC60A-F82F-484F-9808-4A9F60B1A325}">
      <dgm:prSet/>
      <dgm:spPr/>
      <dgm:t>
        <a:bodyPr/>
        <a:lstStyle/>
        <a:p>
          <a:endParaRPr lang="en-US"/>
        </a:p>
      </dgm:t>
    </dgm:pt>
    <dgm:pt modelId="{30AB0ED0-AF07-4EAE-B60C-EA08F461A85F}" type="sibTrans" cxnId="{D7FFC60A-F82F-484F-9808-4A9F60B1A325}">
      <dgm:prSet/>
      <dgm:spPr/>
      <dgm:t>
        <a:bodyPr/>
        <a:lstStyle/>
        <a:p>
          <a:endParaRPr lang="en-US"/>
        </a:p>
      </dgm:t>
    </dgm:pt>
    <dgm:pt modelId="{A7522762-8922-49C3-BB75-F067C48B20E5}">
      <dgm:prSet/>
      <dgm:spPr/>
      <dgm:t>
        <a:bodyPr/>
        <a:lstStyle/>
        <a:p>
          <a:r>
            <a:rPr lang="en-US"/>
            <a:t>Primary research article</a:t>
          </a:r>
        </a:p>
      </dgm:t>
    </dgm:pt>
    <dgm:pt modelId="{3FA1ADEC-C2F5-4C78-909D-7A2AD95D2F03}" type="parTrans" cxnId="{4E2159F2-42CF-4CA7-A0F6-EB2CC1E8755E}">
      <dgm:prSet/>
      <dgm:spPr/>
      <dgm:t>
        <a:bodyPr/>
        <a:lstStyle/>
        <a:p>
          <a:endParaRPr lang="en-US"/>
        </a:p>
      </dgm:t>
    </dgm:pt>
    <dgm:pt modelId="{88D95A19-C828-492E-AD24-1F1CEDBAF7FA}" type="sibTrans" cxnId="{4E2159F2-42CF-4CA7-A0F6-EB2CC1E8755E}">
      <dgm:prSet/>
      <dgm:spPr/>
      <dgm:t>
        <a:bodyPr/>
        <a:lstStyle/>
        <a:p>
          <a:endParaRPr lang="en-US"/>
        </a:p>
      </dgm:t>
    </dgm:pt>
    <dgm:pt modelId="{559AA8E7-EF38-446D-8155-24BC2C366EF6}">
      <dgm:prSet/>
      <dgm:spPr/>
      <dgm:t>
        <a:bodyPr/>
        <a:lstStyle/>
        <a:p>
          <a:r>
            <a:rPr lang="en-US"/>
            <a:t>Meta-analysis</a:t>
          </a:r>
        </a:p>
      </dgm:t>
    </dgm:pt>
    <dgm:pt modelId="{6F4385F1-5456-4A43-9936-A730943DD884}" type="parTrans" cxnId="{365D54A0-6621-4860-BF96-15C0795046CD}">
      <dgm:prSet/>
      <dgm:spPr/>
      <dgm:t>
        <a:bodyPr/>
        <a:lstStyle/>
        <a:p>
          <a:endParaRPr lang="en-US"/>
        </a:p>
      </dgm:t>
    </dgm:pt>
    <dgm:pt modelId="{1CE6BE50-19AA-4D45-92D7-1194DC09ECE1}" type="sibTrans" cxnId="{365D54A0-6621-4860-BF96-15C0795046CD}">
      <dgm:prSet/>
      <dgm:spPr/>
      <dgm:t>
        <a:bodyPr/>
        <a:lstStyle/>
        <a:p>
          <a:endParaRPr lang="en-US"/>
        </a:p>
      </dgm:t>
    </dgm:pt>
    <dgm:pt modelId="{FBB0639F-382A-4F10-BC35-AE16C7D39A3B}">
      <dgm:prSet/>
      <dgm:spPr/>
      <dgm:t>
        <a:bodyPr/>
        <a:lstStyle/>
        <a:p>
          <a:r>
            <a:rPr lang="en-US"/>
            <a:t>Literature review</a:t>
          </a:r>
        </a:p>
      </dgm:t>
    </dgm:pt>
    <dgm:pt modelId="{EDB1AD21-8E5F-4797-9B61-94F0EE14C7AA}" type="parTrans" cxnId="{E2D17975-7C19-41D3-AC01-41C726AB4944}">
      <dgm:prSet/>
      <dgm:spPr/>
      <dgm:t>
        <a:bodyPr/>
        <a:lstStyle/>
        <a:p>
          <a:endParaRPr lang="en-US"/>
        </a:p>
      </dgm:t>
    </dgm:pt>
    <dgm:pt modelId="{B77F924F-FA3D-4510-8249-90B86485C1A6}" type="sibTrans" cxnId="{E2D17975-7C19-41D3-AC01-41C726AB4944}">
      <dgm:prSet/>
      <dgm:spPr/>
      <dgm:t>
        <a:bodyPr/>
        <a:lstStyle/>
        <a:p>
          <a:endParaRPr lang="en-US"/>
        </a:p>
      </dgm:t>
    </dgm:pt>
    <dgm:pt modelId="{74A85804-2144-43D6-B44A-A7542BC4ABE6}" type="pres">
      <dgm:prSet presAssocID="{8161DD09-2DA2-49D9-852A-A3AA9D828E56}" presName="root" presStyleCnt="0">
        <dgm:presLayoutVars>
          <dgm:dir/>
          <dgm:resizeHandles val="exact"/>
        </dgm:presLayoutVars>
      </dgm:prSet>
      <dgm:spPr/>
    </dgm:pt>
    <dgm:pt modelId="{299BDF56-4408-4F01-9388-F830A67C6C07}" type="pres">
      <dgm:prSet presAssocID="{BB1881E5-EE6C-4CE4-A450-705DC9582320}" presName="compNode" presStyleCnt="0"/>
      <dgm:spPr/>
    </dgm:pt>
    <dgm:pt modelId="{81D70D79-3E5A-405D-88FF-19BFFD5F4C28}" type="pres">
      <dgm:prSet presAssocID="{BB1881E5-EE6C-4CE4-A450-705DC9582320}" presName="bgRect" presStyleLbl="bgShp" presStyleIdx="0" presStyleCnt="4"/>
      <dgm:spPr/>
    </dgm:pt>
    <dgm:pt modelId="{1034EE40-78CF-4C03-8742-91054F96B0AE}" type="pres">
      <dgm:prSet presAssocID="{BB1881E5-EE6C-4CE4-A450-705DC958232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BA4DA0FB-E772-476D-A5F1-0D0DD435C9E0}" type="pres">
      <dgm:prSet presAssocID="{BB1881E5-EE6C-4CE4-A450-705DC9582320}" presName="spaceRect" presStyleCnt="0"/>
      <dgm:spPr/>
    </dgm:pt>
    <dgm:pt modelId="{2D830FDD-DABE-49F2-BE45-4A17E2101C83}" type="pres">
      <dgm:prSet presAssocID="{BB1881E5-EE6C-4CE4-A450-705DC9582320}" presName="parTx" presStyleLbl="revTx" presStyleIdx="0" presStyleCnt="6">
        <dgm:presLayoutVars>
          <dgm:chMax val="0"/>
          <dgm:chPref val="0"/>
        </dgm:presLayoutVars>
      </dgm:prSet>
      <dgm:spPr/>
    </dgm:pt>
    <dgm:pt modelId="{8F59CEED-C9F6-4D1A-BAC7-540D68D390CE}" type="pres">
      <dgm:prSet presAssocID="{076E029F-6F59-4BA0-BB0D-4B3F3DF829BB}" presName="sibTrans" presStyleCnt="0"/>
      <dgm:spPr/>
    </dgm:pt>
    <dgm:pt modelId="{3017B357-1E03-4134-9AE3-387F3C66F8A3}" type="pres">
      <dgm:prSet presAssocID="{DDD6AC70-5233-4DA9-A739-FA746D65B184}" presName="compNode" presStyleCnt="0"/>
      <dgm:spPr/>
    </dgm:pt>
    <dgm:pt modelId="{5DB2307B-F899-4806-85E4-102EF5C9532F}" type="pres">
      <dgm:prSet presAssocID="{DDD6AC70-5233-4DA9-A739-FA746D65B184}" presName="bgRect" presStyleLbl="bgShp" presStyleIdx="1" presStyleCnt="4"/>
      <dgm:spPr/>
    </dgm:pt>
    <dgm:pt modelId="{CC7B66DA-37B9-4A25-BBBB-C41359BA340B}" type="pres">
      <dgm:prSet presAssocID="{DDD6AC70-5233-4DA9-A739-FA746D65B18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eciduous tree"/>
        </a:ext>
      </dgm:extLst>
    </dgm:pt>
    <dgm:pt modelId="{955EB152-2B15-41FC-B71E-BBFFD94E1CF3}" type="pres">
      <dgm:prSet presAssocID="{DDD6AC70-5233-4DA9-A739-FA746D65B184}" presName="spaceRect" presStyleCnt="0"/>
      <dgm:spPr/>
    </dgm:pt>
    <dgm:pt modelId="{9BF61D60-515A-430C-AE0C-5225F6B4D64F}" type="pres">
      <dgm:prSet presAssocID="{DDD6AC70-5233-4DA9-A739-FA746D65B184}" presName="parTx" presStyleLbl="revTx" presStyleIdx="1" presStyleCnt="6">
        <dgm:presLayoutVars>
          <dgm:chMax val="0"/>
          <dgm:chPref val="0"/>
        </dgm:presLayoutVars>
      </dgm:prSet>
      <dgm:spPr/>
    </dgm:pt>
    <dgm:pt modelId="{3A6F6D57-26EE-4852-B6DF-7BA36BCAA9AC}" type="pres">
      <dgm:prSet presAssocID="{A36ABE99-194C-4BF1-A3BA-DA89FA9DEC6B}" presName="sibTrans" presStyleCnt="0"/>
      <dgm:spPr/>
    </dgm:pt>
    <dgm:pt modelId="{060C7AF3-C4F5-411A-96C6-629D93E0BC38}" type="pres">
      <dgm:prSet presAssocID="{E29E6C3A-F648-4AF7-B8DA-A97D3B6D5384}" presName="compNode" presStyleCnt="0"/>
      <dgm:spPr/>
    </dgm:pt>
    <dgm:pt modelId="{7B564B09-1EE8-48A3-B719-CCEC24E707A9}" type="pres">
      <dgm:prSet presAssocID="{E29E6C3A-F648-4AF7-B8DA-A97D3B6D5384}" presName="bgRect" presStyleLbl="bgShp" presStyleIdx="2" presStyleCnt="4"/>
      <dgm:spPr/>
    </dgm:pt>
    <dgm:pt modelId="{221782B2-5CAF-4680-8643-860F30ACCE09}" type="pres">
      <dgm:prSet presAssocID="{E29E6C3A-F648-4AF7-B8DA-A97D3B6D538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422EAA3E-5433-4EB4-AED4-1E6E930F55C8}" type="pres">
      <dgm:prSet presAssocID="{E29E6C3A-F648-4AF7-B8DA-A97D3B6D5384}" presName="spaceRect" presStyleCnt="0"/>
      <dgm:spPr/>
    </dgm:pt>
    <dgm:pt modelId="{0478DABF-A3CB-46A4-B0AE-5E93FEB07919}" type="pres">
      <dgm:prSet presAssocID="{E29E6C3A-F648-4AF7-B8DA-A97D3B6D5384}" presName="parTx" presStyleLbl="revTx" presStyleIdx="2" presStyleCnt="6">
        <dgm:presLayoutVars>
          <dgm:chMax val="0"/>
          <dgm:chPref val="0"/>
        </dgm:presLayoutVars>
      </dgm:prSet>
      <dgm:spPr/>
    </dgm:pt>
    <dgm:pt modelId="{A758313A-4194-44A5-8339-C28582B816A0}" type="pres">
      <dgm:prSet presAssocID="{E29E6C3A-F648-4AF7-B8DA-A97D3B6D5384}" presName="desTx" presStyleLbl="revTx" presStyleIdx="3" presStyleCnt="6">
        <dgm:presLayoutVars/>
      </dgm:prSet>
      <dgm:spPr/>
    </dgm:pt>
    <dgm:pt modelId="{E5FD064D-E7F3-476F-ACBD-196AA8425FEF}" type="pres">
      <dgm:prSet presAssocID="{4D796197-DA3F-4AF0-8FBC-94337A512351}" presName="sibTrans" presStyleCnt="0"/>
      <dgm:spPr/>
    </dgm:pt>
    <dgm:pt modelId="{13AFB1B8-F545-4C68-B43D-EC895D393BB6}" type="pres">
      <dgm:prSet presAssocID="{02B181A2-655A-49DE-89A8-689A526F3B16}" presName="compNode" presStyleCnt="0"/>
      <dgm:spPr/>
    </dgm:pt>
    <dgm:pt modelId="{D6D78F95-B8C2-4FAD-AC94-F5B5FEEE939B}" type="pres">
      <dgm:prSet presAssocID="{02B181A2-655A-49DE-89A8-689A526F3B16}" presName="bgRect" presStyleLbl="bgShp" presStyleIdx="3" presStyleCnt="4"/>
      <dgm:spPr/>
    </dgm:pt>
    <dgm:pt modelId="{B52F9D27-AFCA-4D16-8C91-D7EC67FFF032}" type="pres">
      <dgm:prSet presAssocID="{02B181A2-655A-49DE-89A8-689A526F3B1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pen Book"/>
        </a:ext>
      </dgm:extLst>
    </dgm:pt>
    <dgm:pt modelId="{DAFD69E5-1261-4B30-874B-8E12394DB9A2}" type="pres">
      <dgm:prSet presAssocID="{02B181A2-655A-49DE-89A8-689A526F3B16}" presName="spaceRect" presStyleCnt="0"/>
      <dgm:spPr/>
    </dgm:pt>
    <dgm:pt modelId="{59FAE916-606D-4B4B-AEA0-44D059B607A4}" type="pres">
      <dgm:prSet presAssocID="{02B181A2-655A-49DE-89A8-689A526F3B16}" presName="parTx" presStyleLbl="revTx" presStyleIdx="4" presStyleCnt="6">
        <dgm:presLayoutVars>
          <dgm:chMax val="0"/>
          <dgm:chPref val="0"/>
        </dgm:presLayoutVars>
      </dgm:prSet>
      <dgm:spPr/>
    </dgm:pt>
    <dgm:pt modelId="{FF48A841-ED40-4236-86A6-9EFDB8A606CD}" type="pres">
      <dgm:prSet presAssocID="{02B181A2-655A-49DE-89A8-689A526F3B16}" presName="desTx" presStyleLbl="revTx" presStyleIdx="5" presStyleCnt="6">
        <dgm:presLayoutVars/>
      </dgm:prSet>
      <dgm:spPr/>
    </dgm:pt>
  </dgm:ptLst>
  <dgm:cxnLst>
    <dgm:cxn modelId="{4532C900-D8FD-4924-AD17-05F396BAA655}" type="presOf" srcId="{F33D52DD-75E6-4FEF-8C84-55947BA07B5D}" destId="{A758313A-4194-44A5-8339-C28582B816A0}" srcOrd="0" destOrd="0" presId="urn:microsoft.com/office/officeart/2018/2/layout/IconVerticalSolidList"/>
    <dgm:cxn modelId="{D7FFC60A-F82F-484F-9808-4A9F60B1A325}" srcId="{8161DD09-2DA2-49D9-852A-A3AA9D828E56}" destId="{02B181A2-655A-49DE-89A8-689A526F3B16}" srcOrd="3" destOrd="0" parTransId="{153D1536-B475-48D4-BFFE-012DD0996D09}" sibTransId="{30AB0ED0-AF07-4EAE-B60C-EA08F461A85F}"/>
    <dgm:cxn modelId="{22F4D169-BF5F-47A7-9868-604C601E778E}" type="presOf" srcId="{FBB0639F-382A-4F10-BC35-AE16C7D39A3B}" destId="{FF48A841-ED40-4236-86A6-9EFDB8A606CD}" srcOrd="0" destOrd="2" presId="urn:microsoft.com/office/officeart/2018/2/layout/IconVerticalSolidList"/>
    <dgm:cxn modelId="{4C761974-A11C-454F-9B08-3B93BD1157F8}" type="presOf" srcId="{559AA8E7-EF38-446D-8155-24BC2C366EF6}" destId="{FF48A841-ED40-4236-86A6-9EFDB8A606CD}" srcOrd="0" destOrd="1" presId="urn:microsoft.com/office/officeart/2018/2/layout/IconVerticalSolidList"/>
    <dgm:cxn modelId="{09812E74-8A16-4D23-9C69-99806352D893}" type="presOf" srcId="{A7522762-8922-49C3-BB75-F067C48B20E5}" destId="{FF48A841-ED40-4236-86A6-9EFDB8A606CD}" srcOrd="0" destOrd="0" presId="urn:microsoft.com/office/officeart/2018/2/layout/IconVerticalSolidList"/>
    <dgm:cxn modelId="{20F03D74-9300-4086-A045-DC5A35927C90}" type="presOf" srcId="{8161DD09-2DA2-49D9-852A-A3AA9D828E56}" destId="{74A85804-2144-43D6-B44A-A7542BC4ABE6}" srcOrd="0" destOrd="0" presId="urn:microsoft.com/office/officeart/2018/2/layout/IconVerticalSolidList"/>
    <dgm:cxn modelId="{E2D17975-7C19-41D3-AC01-41C726AB4944}" srcId="{02B181A2-655A-49DE-89A8-689A526F3B16}" destId="{FBB0639F-382A-4F10-BC35-AE16C7D39A3B}" srcOrd="2" destOrd="0" parTransId="{EDB1AD21-8E5F-4797-9B61-94F0EE14C7AA}" sibTransId="{B77F924F-FA3D-4510-8249-90B86485C1A6}"/>
    <dgm:cxn modelId="{8C38F575-97B2-4231-8501-8AA2962A8872}" type="presOf" srcId="{DDD6AC70-5233-4DA9-A739-FA746D65B184}" destId="{9BF61D60-515A-430C-AE0C-5225F6B4D64F}" srcOrd="0" destOrd="0" presId="urn:microsoft.com/office/officeart/2018/2/layout/IconVerticalSolidList"/>
    <dgm:cxn modelId="{E4756E7D-26FB-45DF-85BF-188EDAE7C405}" srcId="{8161DD09-2DA2-49D9-852A-A3AA9D828E56}" destId="{DDD6AC70-5233-4DA9-A739-FA746D65B184}" srcOrd="1" destOrd="0" parTransId="{23F6820B-1E97-4C66-9D7E-87B6AAA20A72}" sibTransId="{A36ABE99-194C-4BF1-A3BA-DA89FA9DEC6B}"/>
    <dgm:cxn modelId="{7A637F7F-EC6D-4D66-8B4D-6B100478D119}" type="presOf" srcId="{9AD111BB-C5F7-4C23-8E54-8DD3BDCA5BBB}" destId="{A758313A-4194-44A5-8339-C28582B816A0}" srcOrd="0" destOrd="1" presId="urn:microsoft.com/office/officeart/2018/2/layout/IconVerticalSolidList"/>
    <dgm:cxn modelId="{365D54A0-6621-4860-BF96-15C0795046CD}" srcId="{02B181A2-655A-49DE-89A8-689A526F3B16}" destId="{559AA8E7-EF38-446D-8155-24BC2C366EF6}" srcOrd="1" destOrd="0" parTransId="{6F4385F1-5456-4A43-9936-A730943DD884}" sibTransId="{1CE6BE50-19AA-4D45-92D7-1194DC09ECE1}"/>
    <dgm:cxn modelId="{A9A84EB6-06FD-4FFA-A64D-2A0B1A90D7FB}" type="presOf" srcId="{02B181A2-655A-49DE-89A8-689A526F3B16}" destId="{59FAE916-606D-4B4B-AEA0-44D059B607A4}" srcOrd="0" destOrd="0" presId="urn:microsoft.com/office/officeart/2018/2/layout/IconVerticalSolidList"/>
    <dgm:cxn modelId="{0EE906CC-1A15-4D04-AC5B-76173A7E68FA}" type="presOf" srcId="{BB1881E5-EE6C-4CE4-A450-705DC9582320}" destId="{2D830FDD-DABE-49F2-BE45-4A17E2101C83}" srcOrd="0" destOrd="0" presId="urn:microsoft.com/office/officeart/2018/2/layout/IconVerticalSolidList"/>
    <dgm:cxn modelId="{319699CD-F361-4FA6-AEF2-BCD12B7AF02E}" srcId="{8161DD09-2DA2-49D9-852A-A3AA9D828E56}" destId="{BB1881E5-EE6C-4CE4-A450-705DC9582320}" srcOrd="0" destOrd="0" parTransId="{C5F97DA6-61F4-4F2C-89A4-0FAD2CE8433F}" sibTransId="{076E029F-6F59-4BA0-BB0D-4B3F3DF829BB}"/>
    <dgm:cxn modelId="{0DC203CF-C9DF-4790-93BA-9DF5279924E7}" srcId="{8161DD09-2DA2-49D9-852A-A3AA9D828E56}" destId="{E29E6C3A-F648-4AF7-B8DA-A97D3B6D5384}" srcOrd="2" destOrd="0" parTransId="{1F6143E5-4357-48F0-A8A1-C4D1135F0D8D}" sibTransId="{4D796197-DA3F-4AF0-8FBC-94337A512351}"/>
    <dgm:cxn modelId="{8DA950D0-1726-49CA-A109-23ADCE72D77C}" srcId="{E29E6C3A-F648-4AF7-B8DA-A97D3B6D5384}" destId="{F33D52DD-75E6-4FEF-8C84-55947BA07B5D}" srcOrd="0" destOrd="0" parTransId="{A87FD846-CB22-4199-8201-95C507982319}" sibTransId="{432FED92-FCCF-472C-8ABD-8BCAD2D29798}"/>
    <dgm:cxn modelId="{92CFD5D1-F3EF-4B09-BFF8-E7AC8170E68D}" srcId="{E29E6C3A-F648-4AF7-B8DA-A97D3B6D5384}" destId="{9AD111BB-C5F7-4C23-8E54-8DD3BDCA5BBB}" srcOrd="1" destOrd="0" parTransId="{E2780FD4-C837-48DE-B08F-BE0AB82523A8}" sibTransId="{40521DAF-854B-4B6E-8B94-6491781F0FA3}"/>
    <dgm:cxn modelId="{020C88E5-BC55-4A37-9BCF-A1A00036EE1D}" type="presOf" srcId="{E29E6C3A-F648-4AF7-B8DA-A97D3B6D5384}" destId="{0478DABF-A3CB-46A4-B0AE-5E93FEB07919}" srcOrd="0" destOrd="0" presId="urn:microsoft.com/office/officeart/2018/2/layout/IconVerticalSolidList"/>
    <dgm:cxn modelId="{4E2159F2-42CF-4CA7-A0F6-EB2CC1E8755E}" srcId="{02B181A2-655A-49DE-89A8-689A526F3B16}" destId="{A7522762-8922-49C3-BB75-F067C48B20E5}" srcOrd="0" destOrd="0" parTransId="{3FA1ADEC-C2F5-4C78-909D-7A2AD95D2F03}" sibTransId="{88D95A19-C828-492E-AD24-1F1CEDBAF7FA}"/>
    <dgm:cxn modelId="{860F34E1-471E-417E-A245-403A6E07592C}" type="presParOf" srcId="{74A85804-2144-43D6-B44A-A7542BC4ABE6}" destId="{299BDF56-4408-4F01-9388-F830A67C6C07}" srcOrd="0" destOrd="0" presId="urn:microsoft.com/office/officeart/2018/2/layout/IconVerticalSolidList"/>
    <dgm:cxn modelId="{3DC0742D-1669-4B42-A7F9-E243E2D6AE6B}" type="presParOf" srcId="{299BDF56-4408-4F01-9388-F830A67C6C07}" destId="{81D70D79-3E5A-405D-88FF-19BFFD5F4C28}" srcOrd="0" destOrd="0" presId="urn:microsoft.com/office/officeart/2018/2/layout/IconVerticalSolidList"/>
    <dgm:cxn modelId="{405481E9-58C2-49E4-B593-34AF32B849A3}" type="presParOf" srcId="{299BDF56-4408-4F01-9388-F830A67C6C07}" destId="{1034EE40-78CF-4C03-8742-91054F96B0AE}" srcOrd="1" destOrd="0" presId="urn:microsoft.com/office/officeart/2018/2/layout/IconVerticalSolidList"/>
    <dgm:cxn modelId="{053395A4-252F-435F-9C00-164283A1FA4A}" type="presParOf" srcId="{299BDF56-4408-4F01-9388-F830A67C6C07}" destId="{BA4DA0FB-E772-476D-A5F1-0D0DD435C9E0}" srcOrd="2" destOrd="0" presId="urn:microsoft.com/office/officeart/2018/2/layout/IconVerticalSolidList"/>
    <dgm:cxn modelId="{5C330235-C7EC-4A30-932C-5543531383DE}" type="presParOf" srcId="{299BDF56-4408-4F01-9388-F830A67C6C07}" destId="{2D830FDD-DABE-49F2-BE45-4A17E2101C83}" srcOrd="3" destOrd="0" presId="urn:microsoft.com/office/officeart/2018/2/layout/IconVerticalSolidList"/>
    <dgm:cxn modelId="{C3E41535-5AA8-4C2B-BBDB-CD6EF090E5B2}" type="presParOf" srcId="{74A85804-2144-43D6-B44A-A7542BC4ABE6}" destId="{8F59CEED-C9F6-4D1A-BAC7-540D68D390CE}" srcOrd="1" destOrd="0" presId="urn:microsoft.com/office/officeart/2018/2/layout/IconVerticalSolidList"/>
    <dgm:cxn modelId="{BA0E2EDB-3EFB-4865-B781-7819C4C2DC38}" type="presParOf" srcId="{74A85804-2144-43D6-B44A-A7542BC4ABE6}" destId="{3017B357-1E03-4134-9AE3-387F3C66F8A3}" srcOrd="2" destOrd="0" presId="urn:microsoft.com/office/officeart/2018/2/layout/IconVerticalSolidList"/>
    <dgm:cxn modelId="{D53BE8F5-8F1F-4AD7-9C4C-8FC6EF967C23}" type="presParOf" srcId="{3017B357-1E03-4134-9AE3-387F3C66F8A3}" destId="{5DB2307B-F899-4806-85E4-102EF5C9532F}" srcOrd="0" destOrd="0" presId="urn:microsoft.com/office/officeart/2018/2/layout/IconVerticalSolidList"/>
    <dgm:cxn modelId="{226FE6D6-0A76-4F29-982B-45CCB2176AA6}" type="presParOf" srcId="{3017B357-1E03-4134-9AE3-387F3C66F8A3}" destId="{CC7B66DA-37B9-4A25-BBBB-C41359BA340B}" srcOrd="1" destOrd="0" presId="urn:microsoft.com/office/officeart/2018/2/layout/IconVerticalSolidList"/>
    <dgm:cxn modelId="{CDD52225-FD3E-43FB-8C0B-D4DC7712C04A}" type="presParOf" srcId="{3017B357-1E03-4134-9AE3-387F3C66F8A3}" destId="{955EB152-2B15-41FC-B71E-BBFFD94E1CF3}" srcOrd="2" destOrd="0" presId="urn:microsoft.com/office/officeart/2018/2/layout/IconVerticalSolidList"/>
    <dgm:cxn modelId="{DAF27075-A693-4307-96DA-F56E843B27E9}" type="presParOf" srcId="{3017B357-1E03-4134-9AE3-387F3C66F8A3}" destId="{9BF61D60-515A-430C-AE0C-5225F6B4D64F}" srcOrd="3" destOrd="0" presId="urn:microsoft.com/office/officeart/2018/2/layout/IconVerticalSolidList"/>
    <dgm:cxn modelId="{5BB7A689-3A1F-4BFC-B150-421F7AF4253F}" type="presParOf" srcId="{74A85804-2144-43D6-B44A-A7542BC4ABE6}" destId="{3A6F6D57-26EE-4852-B6DF-7BA36BCAA9AC}" srcOrd="3" destOrd="0" presId="urn:microsoft.com/office/officeart/2018/2/layout/IconVerticalSolidList"/>
    <dgm:cxn modelId="{888FE26A-606F-446B-B777-A58434D12D57}" type="presParOf" srcId="{74A85804-2144-43D6-B44A-A7542BC4ABE6}" destId="{060C7AF3-C4F5-411A-96C6-629D93E0BC38}" srcOrd="4" destOrd="0" presId="urn:microsoft.com/office/officeart/2018/2/layout/IconVerticalSolidList"/>
    <dgm:cxn modelId="{44FBF693-3CCE-4478-8BA2-B861BCFF5C2F}" type="presParOf" srcId="{060C7AF3-C4F5-411A-96C6-629D93E0BC38}" destId="{7B564B09-1EE8-48A3-B719-CCEC24E707A9}" srcOrd="0" destOrd="0" presId="urn:microsoft.com/office/officeart/2018/2/layout/IconVerticalSolidList"/>
    <dgm:cxn modelId="{2DA285C1-AE93-47E5-804A-B46C4051E2C1}" type="presParOf" srcId="{060C7AF3-C4F5-411A-96C6-629D93E0BC38}" destId="{221782B2-5CAF-4680-8643-860F30ACCE09}" srcOrd="1" destOrd="0" presId="urn:microsoft.com/office/officeart/2018/2/layout/IconVerticalSolidList"/>
    <dgm:cxn modelId="{CC8613AD-A356-4D67-A9F2-995E30535CB1}" type="presParOf" srcId="{060C7AF3-C4F5-411A-96C6-629D93E0BC38}" destId="{422EAA3E-5433-4EB4-AED4-1E6E930F55C8}" srcOrd="2" destOrd="0" presId="urn:microsoft.com/office/officeart/2018/2/layout/IconVerticalSolidList"/>
    <dgm:cxn modelId="{726DA1D1-9000-4A94-A289-DEC9A6AE599B}" type="presParOf" srcId="{060C7AF3-C4F5-411A-96C6-629D93E0BC38}" destId="{0478DABF-A3CB-46A4-B0AE-5E93FEB07919}" srcOrd="3" destOrd="0" presId="urn:microsoft.com/office/officeart/2018/2/layout/IconVerticalSolidList"/>
    <dgm:cxn modelId="{FDCC090B-464D-464A-9FB8-D77AF3824FD2}" type="presParOf" srcId="{060C7AF3-C4F5-411A-96C6-629D93E0BC38}" destId="{A758313A-4194-44A5-8339-C28582B816A0}" srcOrd="4" destOrd="0" presId="urn:microsoft.com/office/officeart/2018/2/layout/IconVerticalSolidList"/>
    <dgm:cxn modelId="{F1D20795-ED6A-4EE3-97C8-E1561E0A1EF3}" type="presParOf" srcId="{74A85804-2144-43D6-B44A-A7542BC4ABE6}" destId="{E5FD064D-E7F3-476F-ACBD-196AA8425FEF}" srcOrd="5" destOrd="0" presId="urn:microsoft.com/office/officeart/2018/2/layout/IconVerticalSolidList"/>
    <dgm:cxn modelId="{20483062-94DE-49A4-8A11-6DE3EDBEF127}" type="presParOf" srcId="{74A85804-2144-43D6-B44A-A7542BC4ABE6}" destId="{13AFB1B8-F545-4C68-B43D-EC895D393BB6}" srcOrd="6" destOrd="0" presId="urn:microsoft.com/office/officeart/2018/2/layout/IconVerticalSolidList"/>
    <dgm:cxn modelId="{94460B2D-0FDA-49AF-818C-08DE75F5680B}" type="presParOf" srcId="{13AFB1B8-F545-4C68-B43D-EC895D393BB6}" destId="{D6D78F95-B8C2-4FAD-AC94-F5B5FEEE939B}" srcOrd="0" destOrd="0" presId="urn:microsoft.com/office/officeart/2018/2/layout/IconVerticalSolidList"/>
    <dgm:cxn modelId="{C496DFBE-62A2-450E-BA39-AF935E15570D}" type="presParOf" srcId="{13AFB1B8-F545-4C68-B43D-EC895D393BB6}" destId="{B52F9D27-AFCA-4D16-8C91-D7EC67FFF032}" srcOrd="1" destOrd="0" presId="urn:microsoft.com/office/officeart/2018/2/layout/IconVerticalSolidList"/>
    <dgm:cxn modelId="{AA811670-49AD-4352-87FC-349B29093008}" type="presParOf" srcId="{13AFB1B8-F545-4C68-B43D-EC895D393BB6}" destId="{DAFD69E5-1261-4B30-874B-8E12394DB9A2}" srcOrd="2" destOrd="0" presId="urn:microsoft.com/office/officeart/2018/2/layout/IconVerticalSolidList"/>
    <dgm:cxn modelId="{5FD69982-546B-4CFE-AF5F-8AE02CBF2ED9}" type="presParOf" srcId="{13AFB1B8-F545-4C68-B43D-EC895D393BB6}" destId="{59FAE916-606D-4B4B-AEA0-44D059B607A4}" srcOrd="3" destOrd="0" presId="urn:microsoft.com/office/officeart/2018/2/layout/IconVerticalSolidList"/>
    <dgm:cxn modelId="{32DB279A-CCCD-4247-896C-46B326A78EE9}" type="presParOf" srcId="{13AFB1B8-F545-4C68-B43D-EC895D393BB6}" destId="{FF48A841-ED40-4236-86A6-9EFDB8A606CD}"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70D79-3E5A-405D-88FF-19BFFD5F4C28}">
      <dsp:nvSpPr>
        <dsp:cNvPr id="0" name=""/>
        <dsp:cNvSpPr/>
      </dsp:nvSpPr>
      <dsp:spPr>
        <a:xfrm>
          <a:off x="0" y="2439"/>
          <a:ext cx="6301601" cy="123661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34EE40-78CF-4C03-8742-91054F96B0AE}">
      <dsp:nvSpPr>
        <dsp:cNvPr id="0" name=""/>
        <dsp:cNvSpPr/>
      </dsp:nvSpPr>
      <dsp:spPr>
        <a:xfrm>
          <a:off x="374076" y="280678"/>
          <a:ext cx="680139" cy="6801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830FDD-DABE-49F2-BE45-4A17E2101C83}">
      <dsp:nvSpPr>
        <dsp:cNvPr id="0" name=""/>
        <dsp:cNvSpPr/>
      </dsp:nvSpPr>
      <dsp:spPr>
        <a:xfrm>
          <a:off x="1428292" y="2439"/>
          <a:ext cx="4873308" cy="1236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75" tIns="130875" rIns="130875" bIns="130875" numCol="1" spcCol="1270" anchor="ctr" anchorCtr="0">
          <a:noAutofit/>
        </a:bodyPr>
        <a:lstStyle/>
        <a:p>
          <a:pPr marL="0" lvl="0" indent="0" algn="l" defTabSz="889000">
            <a:lnSpc>
              <a:spcPct val="90000"/>
            </a:lnSpc>
            <a:spcBef>
              <a:spcPct val="0"/>
            </a:spcBef>
            <a:spcAft>
              <a:spcPct val="35000"/>
            </a:spcAft>
            <a:buNone/>
          </a:pPr>
          <a:r>
            <a:rPr lang="en-US" sz="2000" kern="1200"/>
            <a:t>Focused on scientific journal articles</a:t>
          </a:r>
        </a:p>
      </dsp:txBody>
      <dsp:txXfrm>
        <a:off x="1428292" y="2439"/>
        <a:ext cx="4873308" cy="1236616"/>
      </dsp:txXfrm>
    </dsp:sp>
    <dsp:sp modelId="{5DB2307B-F899-4806-85E4-102EF5C9532F}">
      <dsp:nvSpPr>
        <dsp:cNvPr id="0" name=""/>
        <dsp:cNvSpPr/>
      </dsp:nvSpPr>
      <dsp:spPr>
        <a:xfrm>
          <a:off x="0" y="1548210"/>
          <a:ext cx="6301601" cy="123661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7B66DA-37B9-4A25-BBBB-C41359BA340B}">
      <dsp:nvSpPr>
        <dsp:cNvPr id="0" name=""/>
        <dsp:cNvSpPr/>
      </dsp:nvSpPr>
      <dsp:spPr>
        <a:xfrm>
          <a:off x="374076" y="1826449"/>
          <a:ext cx="680139" cy="6801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BF61D60-515A-430C-AE0C-5225F6B4D64F}">
      <dsp:nvSpPr>
        <dsp:cNvPr id="0" name=""/>
        <dsp:cNvSpPr/>
      </dsp:nvSpPr>
      <dsp:spPr>
        <a:xfrm>
          <a:off x="1428292" y="1548210"/>
          <a:ext cx="4873308" cy="1236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75" tIns="130875" rIns="130875" bIns="130875" numCol="1" spcCol="1270" anchor="ctr" anchorCtr="0">
          <a:noAutofit/>
        </a:bodyPr>
        <a:lstStyle/>
        <a:p>
          <a:pPr marL="0" lvl="0" indent="0" algn="l" defTabSz="889000">
            <a:lnSpc>
              <a:spcPct val="90000"/>
            </a:lnSpc>
            <a:spcBef>
              <a:spcPct val="0"/>
            </a:spcBef>
            <a:spcAft>
              <a:spcPct val="35000"/>
            </a:spcAft>
            <a:buNone/>
          </a:pPr>
          <a:r>
            <a:rPr lang="en-US" sz="2000" kern="1200" dirty="0"/>
            <a:t>In the fields of forest ecology and forestry</a:t>
          </a:r>
        </a:p>
        <a:p>
          <a:pPr marL="0" lvl="0" indent="0" algn="l" defTabSz="889000">
            <a:lnSpc>
              <a:spcPct val="90000"/>
            </a:lnSpc>
            <a:spcBef>
              <a:spcPct val="0"/>
            </a:spcBef>
            <a:spcAft>
              <a:spcPct val="35000"/>
            </a:spcAft>
            <a:buNone/>
          </a:pPr>
          <a:r>
            <a:rPr lang="en-US" sz="2000" kern="1200" dirty="0"/>
            <a:t>(for an AP Environmental Science class)</a:t>
          </a:r>
        </a:p>
      </dsp:txBody>
      <dsp:txXfrm>
        <a:off x="1428292" y="1548210"/>
        <a:ext cx="4873308" cy="1236616"/>
      </dsp:txXfrm>
    </dsp:sp>
    <dsp:sp modelId="{7B564B09-1EE8-48A3-B719-CCEC24E707A9}">
      <dsp:nvSpPr>
        <dsp:cNvPr id="0" name=""/>
        <dsp:cNvSpPr/>
      </dsp:nvSpPr>
      <dsp:spPr>
        <a:xfrm>
          <a:off x="0" y="3093981"/>
          <a:ext cx="6301601" cy="123661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1782B2-5CAF-4680-8643-860F30ACCE09}">
      <dsp:nvSpPr>
        <dsp:cNvPr id="0" name=""/>
        <dsp:cNvSpPr/>
      </dsp:nvSpPr>
      <dsp:spPr>
        <a:xfrm>
          <a:off x="374076" y="3372220"/>
          <a:ext cx="680139" cy="6801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478DABF-A3CB-46A4-B0AE-5E93FEB07919}">
      <dsp:nvSpPr>
        <dsp:cNvPr id="0" name=""/>
        <dsp:cNvSpPr/>
      </dsp:nvSpPr>
      <dsp:spPr>
        <a:xfrm>
          <a:off x="1428292" y="3093981"/>
          <a:ext cx="2835720" cy="1236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75" tIns="130875" rIns="130875" bIns="130875" numCol="1" spcCol="1270" anchor="ctr" anchorCtr="0">
          <a:noAutofit/>
        </a:bodyPr>
        <a:lstStyle/>
        <a:p>
          <a:pPr marL="0" lvl="0" indent="0" algn="l" defTabSz="889000">
            <a:lnSpc>
              <a:spcPct val="90000"/>
            </a:lnSpc>
            <a:spcBef>
              <a:spcPct val="0"/>
            </a:spcBef>
            <a:spcAft>
              <a:spcPct val="35000"/>
            </a:spcAft>
            <a:buNone/>
          </a:pPr>
          <a:r>
            <a:rPr lang="en-US" sz="2000" kern="1200"/>
            <a:t>Questions posed to help students learn where to find specific info</a:t>
          </a:r>
        </a:p>
      </dsp:txBody>
      <dsp:txXfrm>
        <a:off x="1428292" y="3093981"/>
        <a:ext cx="2835720" cy="1236616"/>
      </dsp:txXfrm>
    </dsp:sp>
    <dsp:sp modelId="{A758313A-4194-44A5-8339-C28582B816A0}">
      <dsp:nvSpPr>
        <dsp:cNvPr id="0" name=""/>
        <dsp:cNvSpPr/>
      </dsp:nvSpPr>
      <dsp:spPr>
        <a:xfrm>
          <a:off x="4264012" y="3093981"/>
          <a:ext cx="2037588" cy="1236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75" tIns="130875" rIns="130875" bIns="130875" numCol="1" spcCol="1270" anchor="ctr" anchorCtr="0">
          <a:noAutofit/>
        </a:bodyPr>
        <a:lstStyle/>
        <a:p>
          <a:pPr marL="0" lvl="0" indent="0" algn="l" defTabSz="622300">
            <a:lnSpc>
              <a:spcPct val="90000"/>
            </a:lnSpc>
            <a:spcBef>
              <a:spcPct val="0"/>
            </a:spcBef>
            <a:spcAft>
              <a:spcPct val="35000"/>
            </a:spcAft>
            <a:buNone/>
          </a:pPr>
          <a:r>
            <a:rPr lang="en-US" sz="1400" kern="1200"/>
            <a:t>Social information</a:t>
          </a:r>
        </a:p>
        <a:p>
          <a:pPr marL="0" lvl="0" indent="0" algn="l" defTabSz="622300">
            <a:lnSpc>
              <a:spcPct val="90000"/>
            </a:lnSpc>
            <a:spcBef>
              <a:spcPct val="0"/>
            </a:spcBef>
            <a:spcAft>
              <a:spcPct val="35000"/>
            </a:spcAft>
            <a:buNone/>
          </a:pPr>
          <a:r>
            <a:rPr lang="en-US" sz="1400" kern="1200"/>
            <a:t>Content information</a:t>
          </a:r>
        </a:p>
      </dsp:txBody>
      <dsp:txXfrm>
        <a:off x="4264012" y="3093981"/>
        <a:ext cx="2037588" cy="1236616"/>
      </dsp:txXfrm>
    </dsp:sp>
    <dsp:sp modelId="{D6D78F95-B8C2-4FAD-AC94-F5B5FEEE939B}">
      <dsp:nvSpPr>
        <dsp:cNvPr id="0" name=""/>
        <dsp:cNvSpPr/>
      </dsp:nvSpPr>
      <dsp:spPr>
        <a:xfrm>
          <a:off x="0" y="4639752"/>
          <a:ext cx="6301601" cy="123661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2F9D27-AFCA-4D16-8C91-D7EC67FFF032}">
      <dsp:nvSpPr>
        <dsp:cNvPr id="0" name=""/>
        <dsp:cNvSpPr/>
      </dsp:nvSpPr>
      <dsp:spPr>
        <a:xfrm>
          <a:off x="374076" y="4917991"/>
          <a:ext cx="680139" cy="68013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FAE916-606D-4B4B-AEA0-44D059B607A4}">
      <dsp:nvSpPr>
        <dsp:cNvPr id="0" name=""/>
        <dsp:cNvSpPr/>
      </dsp:nvSpPr>
      <dsp:spPr>
        <a:xfrm>
          <a:off x="1428292" y="4639752"/>
          <a:ext cx="2835720" cy="1236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75" tIns="130875" rIns="130875" bIns="130875" numCol="1" spcCol="1270" anchor="ctr" anchorCtr="0">
          <a:noAutofit/>
        </a:bodyPr>
        <a:lstStyle/>
        <a:p>
          <a:pPr marL="0" lvl="0" indent="0" algn="l" defTabSz="889000">
            <a:lnSpc>
              <a:spcPct val="90000"/>
            </a:lnSpc>
            <a:spcBef>
              <a:spcPct val="0"/>
            </a:spcBef>
            <a:spcAft>
              <a:spcPct val="35000"/>
            </a:spcAft>
            <a:buNone/>
          </a:pPr>
          <a:r>
            <a:rPr lang="en-US" sz="2000" kern="1200"/>
            <a:t>Helping students determine what kind of paper it is</a:t>
          </a:r>
        </a:p>
      </dsp:txBody>
      <dsp:txXfrm>
        <a:off x="1428292" y="4639752"/>
        <a:ext cx="2835720" cy="1236616"/>
      </dsp:txXfrm>
    </dsp:sp>
    <dsp:sp modelId="{FF48A841-ED40-4236-86A6-9EFDB8A606CD}">
      <dsp:nvSpPr>
        <dsp:cNvPr id="0" name=""/>
        <dsp:cNvSpPr/>
      </dsp:nvSpPr>
      <dsp:spPr>
        <a:xfrm>
          <a:off x="4264012" y="4639752"/>
          <a:ext cx="2037588" cy="1236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75" tIns="130875" rIns="130875" bIns="130875" numCol="1" spcCol="1270" anchor="ctr" anchorCtr="0">
          <a:noAutofit/>
        </a:bodyPr>
        <a:lstStyle/>
        <a:p>
          <a:pPr marL="0" lvl="0" indent="0" algn="l" defTabSz="622300">
            <a:lnSpc>
              <a:spcPct val="90000"/>
            </a:lnSpc>
            <a:spcBef>
              <a:spcPct val="0"/>
            </a:spcBef>
            <a:spcAft>
              <a:spcPct val="35000"/>
            </a:spcAft>
            <a:buNone/>
          </a:pPr>
          <a:r>
            <a:rPr lang="en-US" sz="1400" kern="1200"/>
            <a:t>Primary research article</a:t>
          </a:r>
        </a:p>
        <a:p>
          <a:pPr marL="0" lvl="0" indent="0" algn="l" defTabSz="622300">
            <a:lnSpc>
              <a:spcPct val="90000"/>
            </a:lnSpc>
            <a:spcBef>
              <a:spcPct val="0"/>
            </a:spcBef>
            <a:spcAft>
              <a:spcPct val="35000"/>
            </a:spcAft>
            <a:buNone/>
          </a:pPr>
          <a:r>
            <a:rPr lang="en-US" sz="1400" kern="1200"/>
            <a:t>Meta-analysis</a:t>
          </a:r>
        </a:p>
        <a:p>
          <a:pPr marL="0" lvl="0" indent="0" algn="l" defTabSz="622300">
            <a:lnSpc>
              <a:spcPct val="90000"/>
            </a:lnSpc>
            <a:spcBef>
              <a:spcPct val="0"/>
            </a:spcBef>
            <a:spcAft>
              <a:spcPct val="35000"/>
            </a:spcAft>
            <a:buNone/>
          </a:pPr>
          <a:r>
            <a:rPr lang="en-US" sz="1400" kern="1200"/>
            <a:t>Literature review</a:t>
          </a:r>
        </a:p>
      </dsp:txBody>
      <dsp:txXfrm>
        <a:off x="4264012" y="4639752"/>
        <a:ext cx="2037588" cy="123661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64C9-E0C8-973E-4F61-B582A4FA03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E15CE3-F40F-A286-4479-4AB562B088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0ED91-F4B3-1025-6471-66104B5BA4B0}"/>
              </a:ext>
            </a:extLst>
          </p:cNvPr>
          <p:cNvSpPr>
            <a:spLocks noGrp="1"/>
          </p:cNvSpPr>
          <p:nvPr>
            <p:ph type="dt" sz="half" idx="10"/>
          </p:nvPr>
        </p:nvSpPr>
        <p:spPr/>
        <p:txBody>
          <a:bodyPr/>
          <a:lstStyle/>
          <a:p>
            <a:fld id="{277E93A9-58FD-4EBE-B0C1-94ED79A93236}" type="datetimeFigureOut">
              <a:rPr lang="en-US" smtClean="0"/>
              <a:t>2/18/2024</a:t>
            </a:fld>
            <a:endParaRPr lang="en-US"/>
          </a:p>
        </p:txBody>
      </p:sp>
      <p:sp>
        <p:nvSpPr>
          <p:cNvPr id="5" name="Footer Placeholder 4">
            <a:extLst>
              <a:ext uri="{FF2B5EF4-FFF2-40B4-BE49-F238E27FC236}">
                <a16:creationId xmlns:a16="http://schemas.microsoft.com/office/drawing/2014/main" id="{DDD91140-99DD-367E-96F4-8F2981F8BB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E18D5E-1501-22D9-E443-62C165D280A9}"/>
              </a:ext>
            </a:extLst>
          </p:cNvPr>
          <p:cNvSpPr>
            <a:spLocks noGrp="1"/>
          </p:cNvSpPr>
          <p:nvPr>
            <p:ph type="sldNum" sz="quarter" idx="12"/>
          </p:nvPr>
        </p:nvSpPr>
        <p:spPr/>
        <p:txBody>
          <a:bodyPr/>
          <a:lstStyle/>
          <a:p>
            <a:fld id="{6937933E-C9E0-4EF2-B37D-E45F4BD8DC45}" type="slidenum">
              <a:rPr lang="en-US" smtClean="0"/>
              <a:t>‹#›</a:t>
            </a:fld>
            <a:endParaRPr lang="en-US"/>
          </a:p>
        </p:txBody>
      </p:sp>
    </p:spTree>
    <p:extLst>
      <p:ext uri="{BB962C8B-B14F-4D97-AF65-F5344CB8AC3E}">
        <p14:creationId xmlns:p14="http://schemas.microsoft.com/office/powerpoint/2010/main" val="211637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E29-3C0F-6B97-C882-B6EE112395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04E070-D495-C76A-BF7B-2C763AEA3E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FC89CB-6AB6-AFBB-58B3-937054C8EC44}"/>
              </a:ext>
            </a:extLst>
          </p:cNvPr>
          <p:cNvSpPr>
            <a:spLocks noGrp="1"/>
          </p:cNvSpPr>
          <p:nvPr>
            <p:ph type="dt" sz="half" idx="10"/>
          </p:nvPr>
        </p:nvSpPr>
        <p:spPr/>
        <p:txBody>
          <a:bodyPr/>
          <a:lstStyle/>
          <a:p>
            <a:fld id="{277E93A9-58FD-4EBE-B0C1-94ED79A93236}" type="datetimeFigureOut">
              <a:rPr lang="en-US" smtClean="0"/>
              <a:t>2/18/2024</a:t>
            </a:fld>
            <a:endParaRPr lang="en-US"/>
          </a:p>
        </p:txBody>
      </p:sp>
      <p:sp>
        <p:nvSpPr>
          <p:cNvPr id="5" name="Footer Placeholder 4">
            <a:extLst>
              <a:ext uri="{FF2B5EF4-FFF2-40B4-BE49-F238E27FC236}">
                <a16:creationId xmlns:a16="http://schemas.microsoft.com/office/drawing/2014/main" id="{644CF2E7-9811-696F-7B79-3EAE49155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3FEB17-B6C2-4AFF-CE7F-27CD6D1FD3E8}"/>
              </a:ext>
            </a:extLst>
          </p:cNvPr>
          <p:cNvSpPr>
            <a:spLocks noGrp="1"/>
          </p:cNvSpPr>
          <p:nvPr>
            <p:ph type="sldNum" sz="quarter" idx="12"/>
          </p:nvPr>
        </p:nvSpPr>
        <p:spPr/>
        <p:txBody>
          <a:bodyPr/>
          <a:lstStyle/>
          <a:p>
            <a:fld id="{6937933E-C9E0-4EF2-B37D-E45F4BD8DC45}" type="slidenum">
              <a:rPr lang="en-US" smtClean="0"/>
              <a:t>‹#›</a:t>
            </a:fld>
            <a:endParaRPr lang="en-US"/>
          </a:p>
        </p:txBody>
      </p:sp>
    </p:spTree>
    <p:extLst>
      <p:ext uri="{BB962C8B-B14F-4D97-AF65-F5344CB8AC3E}">
        <p14:creationId xmlns:p14="http://schemas.microsoft.com/office/powerpoint/2010/main" val="2063220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268379-02B4-5FF5-7871-B59BA8FE01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F4BA09-E7C8-1C51-B63E-D678EB2138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41ACA-E8A7-D169-6B66-BBE4D2DD18FE}"/>
              </a:ext>
            </a:extLst>
          </p:cNvPr>
          <p:cNvSpPr>
            <a:spLocks noGrp="1"/>
          </p:cNvSpPr>
          <p:nvPr>
            <p:ph type="dt" sz="half" idx="10"/>
          </p:nvPr>
        </p:nvSpPr>
        <p:spPr/>
        <p:txBody>
          <a:bodyPr/>
          <a:lstStyle/>
          <a:p>
            <a:fld id="{277E93A9-58FD-4EBE-B0C1-94ED79A93236}" type="datetimeFigureOut">
              <a:rPr lang="en-US" smtClean="0"/>
              <a:t>2/18/2024</a:t>
            </a:fld>
            <a:endParaRPr lang="en-US"/>
          </a:p>
        </p:txBody>
      </p:sp>
      <p:sp>
        <p:nvSpPr>
          <p:cNvPr id="5" name="Footer Placeholder 4">
            <a:extLst>
              <a:ext uri="{FF2B5EF4-FFF2-40B4-BE49-F238E27FC236}">
                <a16:creationId xmlns:a16="http://schemas.microsoft.com/office/drawing/2014/main" id="{1C868947-B8A6-59B0-91C1-B94C6A0EC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D8EF6-C006-053E-3523-39EE16F46F25}"/>
              </a:ext>
            </a:extLst>
          </p:cNvPr>
          <p:cNvSpPr>
            <a:spLocks noGrp="1"/>
          </p:cNvSpPr>
          <p:nvPr>
            <p:ph type="sldNum" sz="quarter" idx="12"/>
          </p:nvPr>
        </p:nvSpPr>
        <p:spPr/>
        <p:txBody>
          <a:bodyPr/>
          <a:lstStyle/>
          <a:p>
            <a:fld id="{6937933E-C9E0-4EF2-B37D-E45F4BD8DC45}" type="slidenum">
              <a:rPr lang="en-US" smtClean="0"/>
              <a:t>‹#›</a:t>
            </a:fld>
            <a:endParaRPr lang="en-US"/>
          </a:p>
        </p:txBody>
      </p:sp>
    </p:spTree>
    <p:extLst>
      <p:ext uri="{BB962C8B-B14F-4D97-AF65-F5344CB8AC3E}">
        <p14:creationId xmlns:p14="http://schemas.microsoft.com/office/powerpoint/2010/main" val="154606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96AA7-725F-CC0D-57EF-F14D77B627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B4000B-EB8A-D15F-FC9A-455B41EA5B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51C7F9-7189-2E49-D8D0-4902D715BA6C}"/>
              </a:ext>
            </a:extLst>
          </p:cNvPr>
          <p:cNvSpPr>
            <a:spLocks noGrp="1"/>
          </p:cNvSpPr>
          <p:nvPr>
            <p:ph type="dt" sz="half" idx="10"/>
          </p:nvPr>
        </p:nvSpPr>
        <p:spPr/>
        <p:txBody>
          <a:bodyPr/>
          <a:lstStyle/>
          <a:p>
            <a:fld id="{277E93A9-58FD-4EBE-B0C1-94ED79A93236}" type="datetimeFigureOut">
              <a:rPr lang="en-US" smtClean="0"/>
              <a:t>2/18/2024</a:t>
            </a:fld>
            <a:endParaRPr lang="en-US"/>
          </a:p>
        </p:txBody>
      </p:sp>
      <p:sp>
        <p:nvSpPr>
          <p:cNvPr id="5" name="Footer Placeholder 4">
            <a:extLst>
              <a:ext uri="{FF2B5EF4-FFF2-40B4-BE49-F238E27FC236}">
                <a16:creationId xmlns:a16="http://schemas.microsoft.com/office/drawing/2014/main" id="{D592BE2F-EF1C-E3E5-E527-D43323BDE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02E548-4E00-D2F3-9AE3-D2D828301359}"/>
              </a:ext>
            </a:extLst>
          </p:cNvPr>
          <p:cNvSpPr>
            <a:spLocks noGrp="1"/>
          </p:cNvSpPr>
          <p:nvPr>
            <p:ph type="sldNum" sz="quarter" idx="12"/>
          </p:nvPr>
        </p:nvSpPr>
        <p:spPr/>
        <p:txBody>
          <a:bodyPr/>
          <a:lstStyle/>
          <a:p>
            <a:fld id="{6937933E-C9E0-4EF2-B37D-E45F4BD8DC45}" type="slidenum">
              <a:rPr lang="en-US" smtClean="0"/>
              <a:t>‹#›</a:t>
            </a:fld>
            <a:endParaRPr lang="en-US"/>
          </a:p>
        </p:txBody>
      </p:sp>
    </p:spTree>
    <p:extLst>
      <p:ext uri="{BB962C8B-B14F-4D97-AF65-F5344CB8AC3E}">
        <p14:creationId xmlns:p14="http://schemas.microsoft.com/office/powerpoint/2010/main" val="3519488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48BB-8908-6ADA-6873-94692518A9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B3F247-4784-6B6B-3E09-0223FCA4D3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F91113-2C49-F189-7A05-78DFD11853A7}"/>
              </a:ext>
            </a:extLst>
          </p:cNvPr>
          <p:cNvSpPr>
            <a:spLocks noGrp="1"/>
          </p:cNvSpPr>
          <p:nvPr>
            <p:ph type="dt" sz="half" idx="10"/>
          </p:nvPr>
        </p:nvSpPr>
        <p:spPr/>
        <p:txBody>
          <a:bodyPr/>
          <a:lstStyle/>
          <a:p>
            <a:fld id="{277E93A9-58FD-4EBE-B0C1-94ED79A93236}" type="datetimeFigureOut">
              <a:rPr lang="en-US" smtClean="0"/>
              <a:t>2/18/2024</a:t>
            </a:fld>
            <a:endParaRPr lang="en-US"/>
          </a:p>
        </p:txBody>
      </p:sp>
      <p:sp>
        <p:nvSpPr>
          <p:cNvPr id="5" name="Footer Placeholder 4">
            <a:extLst>
              <a:ext uri="{FF2B5EF4-FFF2-40B4-BE49-F238E27FC236}">
                <a16:creationId xmlns:a16="http://schemas.microsoft.com/office/drawing/2014/main" id="{AE7B9DCA-239B-039F-F966-C2661B332B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231B3A-49E8-9261-3A16-451254F1CBB1}"/>
              </a:ext>
            </a:extLst>
          </p:cNvPr>
          <p:cNvSpPr>
            <a:spLocks noGrp="1"/>
          </p:cNvSpPr>
          <p:nvPr>
            <p:ph type="sldNum" sz="quarter" idx="12"/>
          </p:nvPr>
        </p:nvSpPr>
        <p:spPr/>
        <p:txBody>
          <a:bodyPr/>
          <a:lstStyle/>
          <a:p>
            <a:fld id="{6937933E-C9E0-4EF2-B37D-E45F4BD8DC45}" type="slidenum">
              <a:rPr lang="en-US" smtClean="0"/>
              <a:t>‹#›</a:t>
            </a:fld>
            <a:endParaRPr lang="en-US"/>
          </a:p>
        </p:txBody>
      </p:sp>
    </p:spTree>
    <p:extLst>
      <p:ext uri="{BB962C8B-B14F-4D97-AF65-F5344CB8AC3E}">
        <p14:creationId xmlns:p14="http://schemas.microsoft.com/office/powerpoint/2010/main" val="1299179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ECDB1-113E-AF79-165D-6F3CFD7941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EFDCF4-AEFF-017A-372C-BA970CDD25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BE292C-1805-EA61-1138-C414373142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7B8D4-E18E-612A-A15C-8B2EC7374FFE}"/>
              </a:ext>
            </a:extLst>
          </p:cNvPr>
          <p:cNvSpPr>
            <a:spLocks noGrp="1"/>
          </p:cNvSpPr>
          <p:nvPr>
            <p:ph type="dt" sz="half" idx="10"/>
          </p:nvPr>
        </p:nvSpPr>
        <p:spPr/>
        <p:txBody>
          <a:bodyPr/>
          <a:lstStyle/>
          <a:p>
            <a:fld id="{277E93A9-58FD-4EBE-B0C1-94ED79A93236}" type="datetimeFigureOut">
              <a:rPr lang="en-US" smtClean="0"/>
              <a:t>2/18/2024</a:t>
            </a:fld>
            <a:endParaRPr lang="en-US"/>
          </a:p>
        </p:txBody>
      </p:sp>
      <p:sp>
        <p:nvSpPr>
          <p:cNvPr id="6" name="Footer Placeholder 5">
            <a:extLst>
              <a:ext uri="{FF2B5EF4-FFF2-40B4-BE49-F238E27FC236}">
                <a16:creationId xmlns:a16="http://schemas.microsoft.com/office/drawing/2014/main" id="{5C3C1F6F-7388-611C-A18F-1BF065941C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5F3B5F-DAEF-AFD7-5CE0-85C4B98409ED}"/>
              </a:ext>
            </a:extLst>
          </p:cNvPr>
          <p:cNvSpPr>
            <a:spLocks noGrp="1"/>
          </p:cNvSpPr>
          <p:nvPr>
            <p:ph type="sldNum" sz="quarter" idx="12"/>
          </p:nvPr>
        </p:nvSpPr>
        <p:spPr/>
        <p:txBody>
          <a:bodyPr/>
          <a:lstStyle/>
          <a:p>
            <a:fld id="{6937933E-C9E0-4EF2-B37D-E45F4BD8DC45}" type="slidenum">
              <a:rPr lang="en-US" smtClean="0"/>
              <a:t>‹#›</a:t>
            </a:fld>
            <a:endParaRPr lang="en-US"/>
          </a:p>
        </p:txBody>
      </p:sp>
    </p:spTree>
    <p:extLst>
      <p:ext uri="{BB962C8B-B14F-4D97-AF65-F5344CB8AC3E}">
        <p14:creationId xmlns:p14="http://schemas.microsoft.com/office/powerpoint/2010/main" val="3512160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14671-DD61-D22E-1D79-DDD9FCCBC0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DCBBDA-94DD-CA5E-56FE-A9C9B0DCBA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DE314B-48DB-6989-1126-59DD1C56B9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5CF3BE-9DBE-E750-4809-D859C0CE1C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0D25B8-22CB-B7C5-7AE6-D4B18A517F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27F088-AA1A-F90F-1120-E97313E8AEE2}"/>
              </a:ext>
            </a:extLst>
          </p:cNvPr>
          <p:cNvSpPr>
            <a:spLocks noGrp="1"/>
          </p:cNvSpPr>
          <p:nvPr>
            <p:ph type="dt" sz="half" idx="10"/>
          </p:nvPr>
        </p:nvSpPr>
        <p:spPr/>
        <p:txBody>
          <a:bodyPr/>
          <a:lstStyle/>
          <a:p>
            <a:fld id="{277E93A9-58FD-4EBE-B0C1-94ED79A93236}" type="datetimeFigureOut">
              <a:rPr lang="en-US" smtClean="0"/>
              <a:t>2/18/2024</a:t>
            </a:fld>
            <a:endParaRPr lang="en-US"/>
          </a:p>
        </p:txBody>
      </p:sp>
      <p:sp>
        <p:nvSpPr>
          <p:cNvPr id="8" name="Footer Placeholder 7">
            <a:extLst>
              <a:ext uri="{FF2B5EF4-FFF2-40B4-BE49-F238E27FC236}">
                <a16:creationId xmlns:a16="http://schemas.microsoft.com/office/drawing/2014/main" id="{03FDB176-3417-0EBC-C337-2C53C6395B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D0A476-47D3-593A-A60A-020DA25F276F}"/>
              </a:ext>
            </a:extLst>
          </p:cNvPr>
          <p:cNvSpPr>
            <a:spLocks noGrp="1"/>
          </p:cNvSpPr>
          <p:nvPr>
            <p:ph type="sldNum" sz="quarter" idx="12"/>
          </p:nvPr>
        </p:nvSpPr>
        <p:spPr/>
        <p:txBody>
          <a:bodyPr/>
          <a:lstStyle/>
          <a:p>
            <a:fld id="{6937933E-C9E0-4EF2-B37D-E45F4BD8DC45}" type="slidenum">
              <a:rPr lang="en-US" smtClean="0"/>
              <a:t>‹#›</a:t>
            </a:fld>
            <a:endParaRPr lang="en-US"/>
          </a:p>
        </p:txBody>
      </p:sp>
    </p:spTree>
    <p:extLst>
      <p:ext uri="{BB962C8B-B14F-4D97-AF65-F5344CB8AC3E}">
        <p14:creationId xmlns:p14="http://schemas.microsoft.com/office/powerpoint/2010/main" val="1479328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BB80E-E52D-FB99-BDD1-FB3901327E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A97882-3992-D380-65B6-2C73BA62FEA4}"/>
              </a:ext>
            </a:extLst>
          </p:cNvPr>
          <p:cNvSpPr>
            <a:spLocks noGrp="1"/>
          </p:cNvSpPr>
          <p:nvPr>
            <p:ph type="dt" sz="half" idx="10"/>
          </p:nvPr>
        </p:nvSpPr>
        <p:spPr/>
        <p:txBody>
          <a:bodyPr/>
          <a:lstStyle/>
          <a:p>
            <a:fld id="{277E93A9-58FD-4EBE-B0C1-94ED79A93236}" type="datetimeFigureOut">
              <a:rPr lang="en-US" smtClean="0"/>
              <a:t>2/18/2024</a:t>
            </a:fld>
            <a:endParaRPr lang="en-US"/>
          </a:p>
        </p:txBody>
      </p:sp>
      <p:sp>
        <p:nvSpPr>
          <p:cNvPr id="4" name="Footer Placeholder 3">
            <a:extLst>
              <a:ext uri="{FF2B5EF4-FFF2-40B4-BE49-F238E27FC236}">
                <a16:creationId xmlns:a16="http://schemas.microsoft.com/office/drawing/2014/main" id="{BFF5A2FC-C4C9-EAED-D500-93D73EF0BB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8C2834-0D1E-0D2A-1029-239843BD17F2}"/>
              </a:ext>
            </a:extLst>
          </p:cNvPr>
          <p:cNvSpPr>
            <a:spLocks noGrp="1"/>
          </p:cNvSpPr>
          <p:nvPr>
            <p:ph type="sldNum" sz="quarter" idx="12"/>
          </p:nvPr>
        </p:nvSpPr>
        <p:spPr/>
        <p:txBody>
          <a:bodyPr/>
          <a:lstStyle/>
          <a:p>
            <a:fld id="{6937933E-C9E0-4EF2-B37D-E45F4BD8DC45}" type="slidenum">
              <a:rPr lang="en-US" smtClean="0"/>
              <a:t>‹#›</a:t>
            </a:fld>
            <a:endParaRPr lang="en-US"/>
          </a:p>
        </p:txBody>
      </p:sp>
    </p:spTree>
    <p:extLst>
      <p:ext uri="{BB962C8B-B14F-4D97-AF65-F5344CB8AC3E}">
        <p14:creationId xmlns:p14="http://schemas.microsoft.com/office/powerpoint/2010/main" val="3614907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A9F2D1-9F73-4F5F-4837-11AF0AAA740A}"/>
              </a:ext>
            </a:extLst>
          </p:cNvPr>
          <p:cNvSpPr>
            <a:spLocks noGrp="1"/>
          </p:cNvSpPr>
          <p:nvPr>
            <p:ph type="dt" sz="half" idx="10"/>
          </p:nvPr>
        </p:nvSpPr>
        <p:spPr/>
        <p:txBody>
          <a:bodyPr/>
          <a:lstStyle/>
          <a:p>
            <a:fld id="{277E93A9-58FD-4EBE-B0C1-94ED79A93236}" type="datetimeFigureOut">
              <a:rPr lang="en-US" smtClean="0"/>
              <a:t>2/18/2024</a:t>
            </a:fld>
            <a:endParaRPr lang="en-US"/>
          </a:p>
        </p:txBody>
      </p:sp>
      <p:sp>
        <p:nvSpPr>
          <p:cNvPr id="3" name="Footer Placeholder 2">
            <a:extLst>
              <a:ext uri="{FF2B5EF4-FFF2-40B4-BE49-F238E27FC236}">
                <a16:creationId xmlns:a16="http://schemas.microsoft.com/office/drawing/2014/main" id="{2BCC08D1-5089-C242-7007-81CC3C826F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D7C530-7E53-900F-51D0-33CD09342EDB}"/>
              </a:ext>
            </a:extLst>
          </p:cNvPr>
          <p:cNvSpPr>
            <a:spLocks noGrp="1"/>
          </p:cNvSpPr>
          <p:nvPr>
            <p:ph type="sldNum" sz="quarter" idx="12"/>
          </p:nvPr>
        </p:nvSpPr>
        <p:spPr/>
        <p:txBody>
          <a:bodyPr/>
          <a:lstStyle/>
          <a:p>
            <a:fld id="{6937933E-C9E0-4EF2-B37D-E45F4BD8DC45}" type="slidenum">
              <a:rPr lang="en-US" smtClean="0"/>
              <a:t>‹#›</a:t>
            </a:fld>
            <a:endParaRPr lang="en-US"/>
          </a:p>
        </p:txBody>
      </p:sp>
    </p:spTree>
    <p:extLst>
      <p:ext uri="{BB962C8B-B14F-4D97-AF65-F5344CB8AC3E}">
        <p14:creationId xmlns:p14="http://schemas.microsoft.com/office/powerpoint/2010/main" val="1449218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BB0FB-B4A1-C894-CBDC-7192C670FF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F7BF84-E7D8-A915-F5A4-DC27E63956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B8925B-AC1C-CB47-2A12-D0871451D7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E293AF-35E6-CA28-37DD-42D28D69D7C7}"/>
              </a:ext>
            </a:extLst>
          </p:cNvPr>
          <p:cNvSpPr>
            <a:spLocks noGrp="1"/>
          </p:cNvSpPr>
          <p:nvPr>
            <p:ph type="dt" sz="half" idx="10"/>
          </p:nvPr>
        </p:nvSpPr>
        <p:spPr/>
        <p:txBody>
          <a:bodyPr/>
          <a:lstStyle/>
          <a:p>
            <a:fld id="{277E93A9-58FD-4EBE-B0C1-94ED79A93236}" type="datetimeFigureOut">
              <a:rPr lang="en-US" smtClean="0"/>
              <a:t>2/18/2024</a:t>
            </a:fld>
            <a:endParaRPr lang="en-US"/>
          </a:p>
        </p:txBody>
      </p:sp>
      <p:sp>
        <p:nvSpPr>
          <p:cNvPr id="6" name="Footer Placeholder 5">
            <a:extLst>
              <a:ext uri="{FF2B5EF4-FFF2-40B4-BE49-F238E27FC236}">
                <a16:creationId xmlns:a16="http://schemas.microsoft.com/office/drawing/2014/main" id="{8F8C0BE9-9DCD-165F-A743-B6961A4869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D8FCE5-ED78-6AD8-C301-C4671EF94469}"/>
              </a:ext>
            </a:extLst>
          </p:cNvPr>
          <p:cNvSpPr>
            <a:spLocks noGrp="1"/>
          </p:cNvSpPr>
          <p:nvPr>
            <p:ph type="sldNum" sz="quarter" idx="12"/>
          </p:nvPr>
        </p:nvSpPr>
        <p:spPr/>
        <p:txBody>
          <a:bodyPr/>
          <a:lstStyle/>
          <a:p>
            <a:fld id="{6937933E-C9E0-4EF2-B37D-E45F4BD8DC45}" type="slidenum">
              <a:rPr lang="en-US" smtClean="0"/>
              <a:t>‹#›</a:t>
            </a:fld>
            <a:endParaRPr lang="en-US"/>
          </a:p>
        </p:txBody>
      </p:sp>
    </p:spTree>
    <p:extLst>
      <p:ext uri="{BB962C8B-B14F-4D97-AF65-F5344CB8AC3E}">
        <p14:creationId xmlns:p14="http://schemas.microsoft.com/office/powerpoint/2010/main" val="123088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7B036-848D-5053-3F7D-FCA0DEB2CD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C11C6E-B44A-4295-BB5B-9D0FB64A62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DB5C3A-A3BE-EC9F-9AE7-470FD315F6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614808-08F4-E821-BD52-8E22CEB504EC}"/>
              </a:ext>
            </a:extLst>
          </p:cNvPr>
          <p:cNvSpPr>
            <a:spLocks noGrp="1"/>
          </p:cNvSpPr>
          <p:nvPr>
            <p:ph type="dt" sz="half" idx="10"/>
          </p:nvPr>
        </p:nvSpPr>
        <p:spPr/>
        <p:txBody>
          <a:bodyPr/>
          <a:lstStyle/>
          <a:p>
            <a:fld id="{277E93A9-58FD-4EBE-B0C1-94ED79A93236}" type="datetimeFigureOut">
              <a:rPr lang="en-US" smtClean="0"/>
              <a:t>2/18/2024</a:t>
            </a:fld>
            <a:endParaRPr lang="en-US"/>
          </a:p>
        </p:txBody>
      </p:sp>
      <p:sp>
        <p:nvSpPr>
          <p:cNvPr id="6" name="Footer Placeholder 5">
            <a:extLst>
              <a:ext uri="{FF2B5EF4-FFF2-40B4-BE49-F238E27FC236}">
                <a16:creationId xmlns:a16="http://schemas.microsoft.com/office/drawing/2014/main" id="{6A028395-BC5E-9F54-15C7-2FB254D7A0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53223B-2D45-BE02-9EA9-85F51FD623CE}"/>
              </a:ext>
            </a:extLst>
          </p:cNvPr>
          <p:cNvSpPr>
            <a:spLocks noGrp="1"/>
          </p:cNvSpPr>
          <p:nvPr>
            <p:ph type="sldNum" sz="quarter" idx="12"/>
          </p:nvPr>
        </p:nvSpPr>
        <p:spPr/>
        <p:txBody>
          <a:bodyPr/>
          <a:lstStyle/>
          <a:p>
            <a:fld id="{6937933E-C9E0-4EF2-B37D-E45F4BD8DC45}" type="slidenum">
              <a:rPr lang="en-US" smtClean="0"/>
              <a:t>‹#›</a:t>
            </a:fld>
            <a:endParaRPr lang="en-US"/>
          </a:p>
        </p:txBody>
      </p:sp>
    </p:spTree>
    <p:extLst>
      <p:ext uri="{BB962C8B-B14F-4D97-AF65-F5344CB8AC3E}">
        <p14:creationId xmlns:p14="http://schemas.microsoft.com/office/powerpoint/2010/main" val="2524067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929BB3-65E4-504B-CF58-1C4534457F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3BEBE7-8666-435E-7C14-E1AAB2C612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644CC3-1545-08D9-E722-BE29D2D9F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E93A9-58FD-4EBE-B0C1-94ED79A93236}" type="datetimeFigureOut">
              <a:rPr lang="en-US" smtClean="0"/>
              <a:t>2/18/2024</a:t>
            </a:fld>
            <a:endParaRPr lang="en-US"/>
          </a:p>
        </p:txBody>
      </p:sp>
      <p:sp>
        <p:nvSpPr>
          <p:cNvPr id="5" name="Footer Placeholder 4">
            <a:extLst>
              <a:ext uri="{FF2B5EF4-FFF2-40B4-BE49-F238E27FC236}">
                <a16:creationId xmlns:a16="http://schemas.microsoft.com/office/drawing/2014/main" id="{C4F03BEA-1553-9B64-E8CB-CDACF330C7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595CFE-143D-9BA3-55BB-64947F6318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7933E-C9E0-4EF2-B37D-E45F4BD8DC45}" type="slidenum">
              <a:rPr lang="en-US" smtClean="0"/>
              <a:t>‹#›</a:t>
            </a:fld>
            <a:endParaRPr lang="en-US"/>
          </a:p>
        </p:txBody>
      </p:sp>
    </p:spTree>
    <p:extLst>
      <p:ext uri="{BB962C8B-B14F-4D97-AF65-F5344CB8AC3E}">
        <p14:creationId xmlns:p14="http://schemas.microsoft.com/office/powerpoint/2010/main" val="1350294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doi.org/10.1016/j.foreco.2023.121373" TargetMode="External"/><Relationship Id="rId2" Type="http://schemas.openxmlformats.org/officeDocument/2006/relationships/hyperlink" Target="https://doi.org/10.3390/fire6040146" TargetMode="External"/><Relationship Id="rId1" Type="http://schemas.openxmlformats.org/officeDocument/2006/relationships/slideLayout" Target="../slideLayouts/slideLayout2.xml"/><Relationship Id="rId5" Type="http://schemas.openxmlformats.org/officeDocument/2006/relationships/hyperlink" Target="https://doi.org/10.1029/2023GL107051" TargetMode="External"/><Relationship Id="rId4" Type="http://schemas.openxmlformats.org/officeDocument/2006/relationships/hyperlink" Target="https://doi.org/10.1016/j.indcrop.2013.02.004"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i.org/10.3390/land1105072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3023F-5EF7-4F25-7649-9CF0C230F51E}"/>
              </a:ext>
            </a:extLst>
          </p:cNvPr>
          <p:cNvSpPr>
            <a:spLocks noGrp="1"/>
          </p:cNvSpPr>
          <p:nvPr>
            <p:ph type="ctrTitle"/>
          </p:nvPr>
        </p:nvSpPr>
        <p:spPr>
          <a:xfrm>
            <a:off x="1524001" y="1122362"/>
            <a:ext cx="8762999" cy="2459038"/>
          </a:xfrm>
        </p:spPr>
        <p:txBody>
          <a:bodyPr>
            <a:normAutofit fontScale="90000"/>
          </a:bodyPr>
          <a:lstStyle/>
          <a:p>
            <a:r>
              <a:rPr lang="en-US"/>
              <a:t>A formative assignment on interpretation of </a:t>
            </a:r>
            <a:br>
              <a:rPr lang="en-US"/>
            </a:br>
            <a:r>
              <a:rPr lang="en-US"/>
              <a:t>scientific journal articles</a:t>
            </a:r>
            <a:endParaRPr lang="en-US" dirty="0"/>
          </a:p>
        </p:txBody>
      </p:sp>
      <p:sp>
        <p:nvSpPr>
          <p:cNvPr id="3" name="Subtitle 2">
            <a:extLst>
              <a:ext uri="{FF2B5EF4-FFF2-40B4-BE49-F238E27FC236}">
                <a16:creationId xmlns:a16="http://schemas.microsoft.com/office/drawing/2014/main" id="{E83AFA20-1C86-7888-C9BF-E60351636F4E}"/>
              </a:ext>
            </a:extLst>
          </p:cNvPr>
          <p:cNvSpPr>
            <a:spLocks noGrp="1"/>
          </p:cNvSpPr>
          <p:nvPr>
            <p:ph type="subTitle" idx="1"/>
          </p:nvPr>
        </p:nvSpPr>
        <p:spPr>
          <a:xfrm>
            <a:off x="1390650" y="4633120"/>
            <a:ext cx="9144000" cy="1655762"/>
          </a:xfrm>
        </p:spPr>
        <p:txBody>
          <a:bodyPr/>
          <a:lstStyle/>
          <a:p>
            <a:r>
              <a:rPr lang="en-US"/>
              <a:t>Donald Winslow, Ph.D.</a:t>
            </a:r>
          </a:p>
          <a:p>
            <a:r>
              <a:rPr lang="en-US"/>
              <a:t>Indiana Academy for Science, Mathematics, and Humanities</a:t>
            </a:r>
            <a:endParaRPr lang="en-US" dirty="0"/>
          </a:p>
        </p:txBody>
      </p:sp>
    </p:spTree>
    <p:extLst>
      <p:ext uri="{BB962C8B-B14F-4D97-AF65-F5344CB8AC3E}">
        <p14:creationId xmlns:p14="http://schemas.microsoft.com/office/powerpoint/2010/main" val="274648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C541B88-1AE9-40C3-AFD5-967787C19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9059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7290B3-60BC-DB15-EB5D-E845E66B8BD6}"/>
              </a:ext>
            </a:extLst>
          </p:cNvPr>
          <p:cNvSpPr>
            <a:spLocks noGrp="1"/>
          </p:cNvSpPr>
          <p:nvPr>
            <p:ph type="title"/>
          </p:nvPr>
        </p:nvSpPr>
        <p:spPr>
          <a:xfrm>
            <a:off x="838200" y="1195697"/>
            <a:ext cx="3200400" cy="4238118"/>
          </a:xfrm>
        </p:spPr>
        <p:txBody>
          <a:bodyPr>
            <a:normAutofit/>
          </a:bodyPr>
          <a:lstStyle/>
          <a:p>
            <a:r>
              <a:rPr lang="en-US">
                <a:solidFill>
                  <a:schemeClr val="bg1"/>
                </a:solidFill>
              </a:rPr>
              <a:t>Helping students read and interpret articles</a:t>
            </a:r>
          </a:p>
        </p:txBody>
      </p:sp>
      <p:grpSp>
        <p:nvGrpSpPr>
          <p:cNvPr id="13" name="Graphic 38">
            <a:extLst>
              <a:ext uri="{FF2B5EF4-FFF2-40B4-BE49-F238E27FC236}">
                <a16:creationId xmlns:a16="http://schemas.microsoft.com/office/drawing/2014/main" id="{7CF625D3-71A3-4F30-A096-8EF334E959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4" name="Freeform: Shape 13">
              <a:extLst>
                <a:ext uri="{FF2B5EF4-FFF2-40B4-BE49-F238E27FC236}">
                  <a16:creationId xmlns:a16="http://schemas.microsoft.com/office/drawing/2014/main" id="{C6754E2F-F56E-4BA3-99DD-8EBF110E34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24A69059-7C49-49C6-B071-F2A9B558E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17" name="Oval 16">
            <a:extLst>
              <a:ext uri="{FF2B5EF4-FFF2-40B4-BE49-F238E27FC236}">
                <a16:creationId xmlns:a16="http://schemas.microsoft.com/office/drawing/2014/main" id="{89D16701-DA76-4F72-BB63-E2C3FFBDFE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Oval 18">
            <a:extLst>
              <a:ext uri="{FF2B5EF4-FFF2-40B4-BE49-F238E27FC236}">
                <a16:creationId xmlns:a16="http://schemas.microsoft.com/office/drawing/2014/main" id="{1CC28BE1-9DC6-43FE-9582-39F091098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1" name="Graphic 4">
            <a:extLst>
              <a:ext uri="{FF2B5EF4-FFF2-40B4-BE49-F238E27FC236}">
                <a16:creationId xmlns:a16="http://schemas.microsoft.com/office/drawing/2014/main" id="{AF9AF3F3-CE0C-4125-BDD7-346487FA0B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09667" y="5539935"/>
            <a:ext cx="975169" cy="975171"/>
            <a:chOff x="5829300" y="3162300"/>
            <a:chExt cx="532256" cy="532257"/>
          </a:xfrm>
          <a:solidFill>
            <a:schemeClr val="bg1"/>
          </a:solidFill>
        </p:grpSpPr>
        <p:sp>
          <p:nvSpPr>
            <p:cNvPr id="22" name="Freeform: Shape 21">
              <a:extLst>
                <a:ext uri="{FF2B5EF4-FFF2-40B4-BE49-F238E27FC236}">
                  <a16:creationId xmlns:a16="http://schemas.microsoft.com/office/drawing/2014/main" id="{B31DFBFA-CF4D-4940-9086-26F83E5C6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7854033-BD20-4C77-8C5B-048F4B3BDD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BC93AA74-BEB3-444F-835B-7AA6ECE61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F00DF1C9-6952-4704-B8B3-95406E18E4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B34783FD-297C-40D2-964B-DBAE4DE28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DE621623-0357-4FD5-A1AC-400501025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024F346E-10A0-458F-A9CA-8C0079472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7937A2F7-01A9-47F3-BED6-B61D99840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5B44DAF8-5073-441A-82E1-180385D35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52B0413D-0E36-4A90-8E6A-9EDC676A6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86059ECF-0D50-48AD-B67A-645EC29D3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B394906F-6BF2-447E-9886-F12708E128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A45EB96B-215A-4EBF-A594-2B08222339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graphicFrame>
        <p:nvGraphicFramePr>
          <p:cNvPr id="20" name="Content Placeholder 2">
            <a:extLst>
              <a:ext uri="{FF2B5EF4-FFF2-40B4-BE49-F238E27FC236}">
                <a16:creationId xmlns:a16="http://schemas.microsoft.com/office/drawing/2014/main" id="{72CEDEA4-7992-AACA-B11F-AFF40640BB94}"/>
              </a:ext>
            </a:extLst>
          </p:cNvPr>
          <p:cNvGraphicFramePr>
            <a:graphicFrameLocks noGrp="1"/>
          </p:cNvGraphicFramePr>
          <p:nvPr>
            <p:ph idx="1"/>
            <p:extLst>
              <p:ext uri="{D42A27DB-BD31-4B8C-83A1-F6EECF244321}">
                <p14:modId xmlns:p14="http://schemas.microsoft.com/office/powerpoint/2010/main" val="701964850"/>
              </p:ext>
            </p:extLst>
          </p:nvPr>
        </p:nvGraphicFramePr>
        <p:xfrm>
          <a:off x="5484139" y="477540"/>
          <a:ext cx="6301601" cy="5878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9949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6941F-478F-A532-2BA2-F1E7E56FBD70}"/>
              </a:ext>
            </a:extLst>
          </p:cNvPr>
          <p:cNvSpPr>
            <a:spLocks noGrp="1"/>
          </p:cNvSpPr>
          <p:nvPr>
            <p:ph type="title"/>
          </p:nvPr>
        </p:nvSpPr>
        <p:spPr/>
        <p:txBody>
          <a:bodyPr/>
          <a:lstStyle/>
          <a:p>
            <a:r>
              <a:rPr lang="en-US" dirty="0"/>
              <a:t>Forest ecology journal articles (examples)</a:t>
            </a:r>
          </a:p>
        </p:txBody>
      </p:sp>
      <p:sp>
        <p:nvSpPr>
          <p:cNvPr id="3" name="Content Placeholder 2">
            <a:extLst>
              <a:ext uri="{FF2B5EF4-FFF2-40B4-BE49-F238E27FC236}">
                <a16:creationId xmlns:a16="http://schemas.microsoft.com/office/drawing/2014/main" id="{05D3FDB4-F458-268E-7135-B99783623915}"/>
              </a:ext>
            </a:extLst>
          </p:cNvPr>
          <p:cNvSpPr>
            <a:spLocks noGrp="1"/>
          </p:cNvSpPr>
          <p:nvPr>
            <p:ph idx="1"/>
          </p:nvPr>
        </p:nvSpPr>
        <p:spPr/>
        <p:txBody>
          <a:bodyPr>
            <a:normAutofit fontScale="70000" lnSpcReduction="20000"/>
          </a:bodyPr>
          <a:lstStyle/>
          <a:p>
            <a:pPr rtl="0">
              <a:lnSpc>
                <a:spcPct val="100000"/>
              </a:lnSpc>
              <a:spcAft>
                <a:spcPts val="0"/>
              </a:spcAft>
            </a:pPr>
            <a:r>
              <a:rPr lang="en-US" b="0" dirty="0">
                <a:effectLst/>
              </a:rPr>
              <a:t>Baker, William L.; Chad T. Hanson; Mark A. Williams; and Dominick A. </a:t>
            </a:r>
            <a:r>
              <a:rPr lang="en-US" b="0" dirty="0" err="1">
                <a:effectLst/>
              </a:rPr>
              <a:t>Dellasala</a:t>
            </a:r>
            <a:r>
              <a:rPr lang="en-US" b="0" dirty="0">
                <a:effectLst/>
              </a:rPr>
              <a:t>. 2023. Countering omitted evidence of variable forests and fire regimes in western USA dry forests: The low-severity-fire model rejected. </a:t>
            </a:r>
            <a:r>
              <a:rPr lang="en-US" b="0" i="1" dirty="0">
                <a:effectLst/>
              </a:rPr>
              <a:t>Fire</a:t>
            </a:r>
            <a:r>
              <a:rPr lang="en-US" b="0" i="0" dirty="0">
                <a:effectLst/>
              </a:rPr>
              <a:t> 6:146, </a:t>
            </a:r>
            <a:r>
              <a:rPr lang="en-US" b="0" i="0" u="sng" dirty="0">
                <a:solidFill>
                  <a:srgbClr val="000080"/>
                </a:solidFill>
                <a:effectLst/>
                <a:hlinkClick r:id="rId2"/>
              </a:rPr>
              <a:t>https://doi.org/10.3390/fire6040146</a:t>
            </a:r>
            <a:r>
              <a:rPr lang="en-US" b="0" i="0" dirty="0">
                <a:effectLst/>
              </a:rPr>
              <a:t>.</a:t>
            </a:r>
            <a:br>
              <a:rPr lang="en-US" dirty="0">
                <a:effectLst/>
              </a:rPr>
            </a:br>
            <a:endParaRPr lang="en-US" dirty="0">
              <a:effectLst/>
            </a:endParaRPr>
          </a:p>
          <a:p>
            <a:pPr rtl="0">
              <a:lnSpc>
                <a:spcPct val="100000"/>
              </a:lnSpc>
              <a:spcAft>
                <a:spcPts val="0"/>
              </a:spcAft>
            </a:pPr>
            <a:r>
              <a:rPr lang="en-US" b="0" dirty="0" err="1">
                <a:effectLst/>
              </a:rPr>
              <a:t>Birdsey</a:t>
            </a:r>
            <a:r>
              <a:rPr lang="en-US" b="0" dirty="0">
                <a:effectLst/>
              </a:rPr>
              <a:t>, Richard; Andrea </a:t>
            </a:r>
            <a:r>
              <a:rPr lang="en-US" b="0" dirty="0" err="1">
                <a:effectLst/>
              </a:rPr>
              <a:t>Castanho</a:t>
            </a:r>
            <a:r>
              <a:rPr lang="en-US" b="0" dirty="0">
                <a:effectLst/>
              </a:rPr>
              <a:t>; Richard Houghton; and Kathleen Savage 2023. Middle-aged forests in the Eastern U.S. have significant climate mitigation potential. Forest Ecology and Management 548:121373, </a:t>
            </a:r>
            <a:r>
              <a:rPr lang="en-US" b="0" u="sng" dirty="0">
                <a:solidFill>
                  <a:srgbClr val="000080"/>
                </a:solidFill>
                <a:effectLst/>
                <a:hlinkClick r:id="rId3"/>
              </a:rPr>
              <a:t>https://doi.org/10.1016/j.foreco.2023.121373</a:t>
            </a:r>
            <a:r>
              <a:rPr lang="en-US" b="0" dirty="0">
                <a:effectLst/>
              </a:rPr>
              <a:t>.</a:t>
            </a:r>
            <a:br>
              <a:rPr lang="en-US" dirty="0">
                <a:effectLst/>
              </a:rPr>
            </a:br>
            <a:endParaRPr lang="en-US" dirty="0">
              <a:effectLst/>
            </a:endParaRPr>
          </a:p>
          <a:p>
            <a:pPr rtl="0">
              <a:lnSpc>
                <a:spcPct val="100000"/>
              </a:lnSpc>
              <a:spcAft>
                <a:spcPts val="0"/>
              </a:spcAft>
            </a:pPr>
            <a:r>
              <a:rPr lang="en-US" b="0" dirty="0">
                <a:effectLst/>
              </a:rPr>
              <a:t>Ding, Wei-Dan; Ahmed </a:t>
            </a:r>
            <a:r>
              <a:rPr lang="en-US" b="0" dirty="0" err="1">
                <a:effectLst/>
              </a:rPr>
              <a:t>Koubaa</a:t>
            </a:r>
            <a:r>
              <a:rPr lang="en-US" b="0" dirty="0">
                <a:effectLst/>
              </a:rPr>
              <a:t>; and Abdelkader </a:t>
            </a:r>
            <a:r>
              <a:rPr lang="en-US" b="0" dirty="0" err="1">
                <a:effectLst/>
              </a:rPr>
              <a:t>Chaala</a:t>
            </a:r>
            <a:r>
              <a:rPr lang="en-US" b="0" dirty="0">
                <a:effectLst/>
              </a:rPr>
              <a:t>. 2013. Mechanical properties of MMA-hardened hybrid poplar wood. Industrial Crops and Projects 46:304-310, </a:t>
            </a:r>
            <a:r>
              <a:rPr lang="en-US" b="0" u="sng" dirty="0">
                <a:solidFill>
                  <a:srgbClr val="000080"/>
                </a:solidFill>
                <a:effectLst/>
                <a:hlinkClick r:id="rId4"/>
              </a:rPr>
              <a:t>https://doi.org/10.1016/j.indcrop.2013.02.004</a:t>
            </a:r>
            <a:r>
              <a:rPr lang="en-US" b="0" dirty="0">
                <a:effectLst/>
              </a:rPr>
              <a:t>.</a:t>
            </a:r>
            <a:br>
              <a:rPr lang="en-US" dirty="0">
                <a:effectLst/>
              </a:rPr>
            </a:br>
            <a:endParaRPr lang="en-US" dirty="0">
              <a:effectLst/>
            </a:endParaRPr>
          </a:p>
          <a:p>
            <a:pPr rtl="0">
              <a:lnSpc>
                <a:spcPct val="100000"/>
              </a:lnSpc>
              <a:spcAft>
                <a:spcPts val="0"/>
              </a:spcAft>
            </a:pPr>
            <a:r>
              <a:rPr lang="en-US" b="0" dirty="0">
                <a:effectLst/>
              </a:rPr>
              <a:t>Donovan, Victoria M.; Raelene Crandall; Jennifer Fill; and Carissa L. Wonka. 2023. Increasing large wildfire in the eastern United States. Geophysical Research Letters 50(24):e2023GL107051, </a:t>
            </a:r>
            <a:r>
              <a:rPr lang="en-US" b="0" u="sng" dirty="0">
                <a:solidFill>
                  <a:srgbClr val="000080"/>
                </a:solidFill>
                <a:effectLst/>
                <a:hlinkClick r:id="rId5"/>
              </a:rPr>
              <a:t>https://doi.org/10.1029/2023GL107051</a:t>
            </a:r>
            <a:r>
              <a:rPr lang="en-US" b="0" dirty="0">
                <a:effectLst/>
              </a:rPr>
              <a:t>.</a:t>
            </a:r>
            <a:endParaRPr lang="en-US" dirty="0">
              <a:effectLst/>
            </a:endParaRPr>
          </a:p>
          <a:p>
            <a:endParaRPr lang="en-US" dirty="0"/>
          </a:p>
        </p:txBody>
      </p:sp>
    </p:spTree>
    <p:extLst>
      <p:ext uri="{BB962C8B-B14F-4D97-AF65-F5344CB8AC3E}">
        <p14:creationId xmlns:p14="http://schemas.microsoft.com/office/powerpoint/2010/main" val="75254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1BFCE-A37B-E27B-E175-A4988818D87C}"/>
              </a:ext>
            </a:extLst>
          </p:cNvPr>
          <p:cNvSpPr>
            <a:spLocks noGrp="1"/>
          </p:cNvSpPr>
          <p:nvPr>
            <p:ph type="title"/>
          </p:nvPr>
        </p:nvSpPr>
        <p:spPr/>
        <p:txBody>
          <a:bodyPr/>
          <a:lstStyle/>
          <a:p>
            <a:r>
              <a:rPr lang="en-US" dirty="0"/>
              <a:t>Types of information in journal articles</a:t>
            </a:r>
          </a:p>
        </p:txBody>
      </p:sp>
      <p:sp>
        <p:nvSpPr>
          <p:cNvPr id="3" name="Content Placeholder 2">
            <a:extLst>
              <a:ext uri="{FF2B5EF4-FFF2-40B4-BE49-F238E27FC236}">
                <a16:creationId xmlns:a16="http://schemas.microsoft.com/office/drawing/2014/main" id="{F8CF37CF-1892-DCEF-93B3-6A1E8950138B}"/>
              </a:ext>
            </a:extLst>
          </p:cNvPr>
          <p:cNvSpPr>
            <a:spLocks noGrp="1"/>
          </p:cNvSpPr>
          <p:nvPr>
            <p:ph idx="1"/>
          </p:nvPr>
        </p:nvSpPr>
        <p:spPr>
          <a:xfrm>
            <a:off x="838200" y="1825625"/>
            <a:ext cx="4867275" cy="3679031"/>
          </a:xfrm>
        </p:spPr>
        <p:txBody>
          <a:bodyPr/>
          <a:lstStyle/>
          <a:p>
            <a:r>
              <a:rPr lang="en-US" dirty="0"/>
              <a:t>Social information</a:t>
            </a:r>
          </a:p>
          <a:p>
            <a:pPr lvl="1"/>
            <a:r>
              <a:rPr lang="en-US" dirty="0"/>
              <a:t>Authors’ institutional affiliations</a:t>
            </a:r>
          </a:p>
          <a:p>
            <a:pPr lvl="1"/>
            <a:r>
              <a:rPr lang="en-US" dirty="0"/>
              <a:t>Funding sources</a:t>
            </a:r>
          </a:p>
          <a:p>
            <a:r>
              <a:rPr lang="en-US" dirty="0"/>
              <a:t>Content information</a:t>
            </a:r>
          </a:p>
          <a:p>
            <a:pPr lvl="1"/>
            <a:r>
              <a:rPr lang="en-US" dirty="0"/>
              <a:t>Study objectives</a:t>
            </a:r>
          </a:p>
          <a:p>
            <a:pPr lvl="1"/>
            <a:r>
              <a:rPr lang="en-US" dirty="0"/>
              <a:t>Hypotheses tested</a:t>
            </a:r>
          </a:p>
          <a:p>
            <a:pPr lvl="1"/>
            <a:r>
              <a:rPr lang="en-US" dirty="0"/>
              <a:t>Findings</a:t>
            </a:r>
          </a:p>
        </p:txBody>
      </p:sp>
      <p:pic>
        <p:nvPicPr>
          <p:cNvPr id="9" name="Picture 8">
            <a:extLst>
              <a:ext uri="{FF2B5EF4-FFF2-40B4-BE49-F238E27FC236}">
                <a16:creationId xmlns:a16="http://schemas.microsoft.com/office/drawing/2014/main" id="{88EC74DD-5773-CFF3-52BB-ED55B33574D7}"/>
              </a:ext>
            </a:extLst>
          </p:cNvPr>
          <p:cNvPicPr>
            <a:picLocks noChangeAspect="1"/>
          </p:cNvPicPr>
          <p:nvPr/>
        </p:nvPicPr>
        <p:blipFill>
          <a:blip r:embed="rId2"/>
          <a:stretch>
            <a:fillRect/>
          </a:stretch>
        </p:blipFill>
        <p:spPr>
          <a:xfrm>
            <a:off x="5954159" y="1562100"/>
            <a:ext cx="5857875" cy="5295900"/>
          </a:xfrm>
          <a:prstGeom prst="rect">
            <a:avLst/>
          </a:prstGeom>
        </p:spPr>
      </p:pic>
    </p:spTree>
    <p:extLst>
      <p:ext uri="{BB962C8B-B14F-4D97-AF65-F5344CB8AC3E}">
        <p14:creationId xmlns:p14="http://schemas.microsoft.com/office/powerpoint/2010/main" val="87498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E41D5-F3FA-54E6-B6AD-C329BC4FF4DE}"/>
              </a:ext>
            </a:extLst>
          </p:cNvPr>
          <p:cNvSpPr>
            <a:spLocks noGrp="1"/>
          </p:cNvSpPr>
          <p:nvPr>
            <p:ph type="title"/>
          </p:nvPr>
        </p:nvSpPr>
        <p:spPr/>
        <p:txBody>
          <a:bodyPr/>
          <a:lstStyle/>
          <a:p>
            <a:r>
              <a:rPr lang="en-US" dirty="0"/>
              <a:t>A literature review</a:t>
            </a:r>
          </a:p>
        </p:txBody>
      </p:sp>
      <p:sp>
        <p:nvSpPr>
          <p:cNvPr id="3" name="Content Placeholder 2">
            <a:extLst>
              <a:ext uri="{FF2B5EF4-FFF2-40B4-BE49-F238E27FC236}">
                <a16:creationId xmlns:a16="http://schemas.microsoft.com/office/drawing/2014/main" id="{7EBF0475-82FF-D251-0CEC-8983D849F67B}"/>
              </a:ext>
            </a:extLst>
          </p:cNvPr>
          <p:cNvSpPr>
            <a:spLocks noGrp="1"/>
          </p:cNvSpPr>
          <p:nvPr>
            <p:ph idx="1"/>
          </p:nvPr>
        </p:nvSpPr>
        <p:spPr/>
        <p:txBody>
          <a:bodyPr>
            <a:normAutofit fontScale="77500" lnSpcReduction="20000"/>
          </a:bodyPr>
          <a:lstStyle/>
          <a:p>
            <a:pPr marL="0" indent="0">
              <a:buNone/>
            </a:pPr>
            <a:r>
              <a:rPr lang="en-US" dirty="0">
                <a:solidFill>
                  <a:srgbClr val="FF0000"/>
                </a:solidFill>
              </a:rPr>
              <a:t>Law </a:t>
            </a:r>
            <a:r>
              <a:rPr lang="en-US" i="1" dirty="0">
                <a:solidFill>
                  <a:srgbClr val="FF0000"/>
                </a:solidFill>
              </a:rPr>
              <a:t>et al.</a:t>
            </a:r>
            <a:r>
              <a:rPr lang="en-US" dirty="0">
                <a:solidFill>
                  <a:srgbClr val="FF0000"/>
                </a:solidFill>
              </a:rPr>
              <a:t> 2022. Creating strategic reserves to protect forest carbon and reduce biodiversity </a:t>
            </a:r>
          </a:p>
          <a:p>
            <a:pPr marL="0" indent="0">
              <a:buNone/>
            </a:pPr>
            <a:r>
              <a:rPr lang="en-US" dirty="0">
                <a:solidFill>
                  <a:srgbClr val="FF0000"/>
                </a:solidFill>
              </a:rPr>
              <a:t>losses in the United States. </a:t>
            </a:r>
            <a:r>
              <a:rPr lang="en-US" i="1" dirty="0">
                <a:solidFill>
                  <a:srgbClr val="FF0000"/>
                </a:solidFill>
              </a:rPr>
              <a:t>Land</a:t>
            </a:r>
            <a:r>
              <a:rPr lang="en-US" dirty="0">
                <a:solidFill>
                  <a:srgbClr val="FF0000"/>
                </a:solidFill>
              </a:rPr>
              <a:t> 11:721, </a:t>
            </a:r>
            <a:r>
              <a:rPr lang="en-US" dirty="0">
                <a:solidFill>
                  <a:srgbClr val="FF0000"/>
                </a:solidFill>
                <a:hlinkClick r:id="rId2"/>
              </a:rPr>
              <a:t>https://doi.org/10.3390/land11050721</a:t>
            </a:r>
            <a:r>
              <a:rPr lang="en-US" dirty="0">
                <a:solidFill>
                  <a:srgbClr val="FF0000"/>
                </a:solidFill>
              </a:rPr>
              <a:t>. </a:t>
            </a:r>
          </a:p>
          <a:p>
            <a:pPr marL="0" indent="0">
              <a:buNone/>
            </a:pPr>
            <a:r>
              <a:rPr lang="en-US" dirty="0"/>
              <a:t>Abstract: This paper provides a review and comparison of strategies to increase forest carbon, and reduce species losses for climate change mitigation and adaptation in the United States. It compares forest management strategies and actions that are taking place or being proposed to reduce wildfire risk and to increase carbon storage with recent research findings. International agreements state that safeguarding biodiversity and ecosystems is fundamental to climate resilience with respect to climate change impacts on them, and their roles in adaptation and mitigation. The recent Intergovernmental Panel on Climate Change report on impacts, mitigation, and adaptation found, and member countries agreed, that maintaining the resilience of biodiversity and ecosystem services at a global scale is “fundamental” for climate mitigation and adaptation, and requires “effective and equitable conservation of approximately 30 to 50% of Earth’s land, freshwater and ocean areas, including current near-natural ecosystems.” Our key message is that many of the current and proposed forest management actions in the United States are not consistent with climate goals, and that preserving 30 to 50% of lands for their carbon, biodiversity and water is feasible, effective, and necessary for achieving them.</a:t>
            </a:r>
          </a:p>
        </p:txBody>
      </p:sp>
    </p:spTree>
    <p:extLst>
      <p:ext uri="{BB962C8B-B14F-4D97-AF65-F5344CB8AC3E}">
        <p14:creationId xmlns:p14="http://schemas.microsoft.com/office/powerpoint/2010/main" val="819715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555</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 formative assignment on interpretation of  scientific journal articles</vt:lpstr>
      <vt:lpstr>Helping students read and interpret articles</vt:lpstr>
      <vt:lpstr>Forest ecology journal articles (examples)</vt:lpstr>
      <vt:lpstr>Types of information in journal articles</vt:lpstr>
      <vt:lpstr>A literature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formative assignment on interpretation of  scientific journal articles</dc:title>
  <dc:creator>Donald Winslow</dc:creator>
  <cp:lastModifiedBy>Donald Winslow</cp:lastModifiedBy>
  <cp:revision>16</cp:revision>
  <dcterms:created xsi:type="dcterms:W3CDTF">2024-02-17T20:51:44Z</dcterms:created>
  <dcterms:modified xsi:type="dcterms:W3CDTF">2024-02-18T14:10:35Z</dcterms:modified>
</cp:coreProperties>
</file>